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theme/theme4.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5.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6.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7.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8.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9.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9" r:id="rId2"/>
    <p:sldMasterId id="2147483671" r:id="rId3"/>
    <p:sldMasterId id="2147483674" r:id="rId4"/>
    <p:sldMasterId id="2147483676" r:id="rId5"/>
    <p:sldMasterId id="2147483682" r:id="rId6"/>
    <p:sldMasterId id="2147483685" r:id="rId7"/>
    <p:sldMasterId id="2147483688" r:id="rId8"/>
    <p:sldMasterId id="2147483691" r:id="rId9"/>
    <p:sldMasterId id="2147483694" r:id="rId10"/>
  </p:sldMasterIdLst>
  <p:notesMasterIdLst>
    <p:notesMasterId r:id="rId67"/>
  </p:notesMasterIdLst>
  <p:sldIdLst>
    <p:sldId id="257" r:id="rId11"/>
    <p:sldId id="303" r:id="rId12"/>
    <p:sldId id="335" r:id="rId13"/>
    <p:sldId id="336" r:id="rId14"/>
    <p:sldId id="337" r:id="rId15"/>
    <p:sldId id="338" r:id="rId16"/>
    <p:sldId id="260" r:id="rId17"/>
    <p:sldId id="262" r:id="rId18"/>
    <p:sldId id="833" r:id="rId19"/>
    <p:sldId id="862" r:id="rId20"/>
    <p:sldId id="863" r:id="rId21"/>
    <p:sldId id="834" r:id="rId22"/>
    <p:sldId id="263" r:id="rId23"/>
    <p:sldId id="264" r:id="rId24"/>
    <p:sldId id="265" r:id="rId25"/>
    <p:sldId id="296" r:id="rId26"/>
    <p:sldId id="266" r:id="rId27"/>
    <p:sldId id="297" r:id="rId28"/>
    <p:sldId id="267" r:id="rId29"/>
    <p:sldId id="268" r:id="rId30"/>
    <p:sldId id="269" r:id="rId31"/>
    <p:sldId id="270" r:id="rId32"/>
    <p:sldId id="271" r:id="rId33"/>
    <p:sldId id="272" r:id="rId34"/>
    <p:sldId id="273" r:id="rId35"/>
    <p:sldId id="302" r:id="rId36"/>
    <p:sldId id="857" r:id="rId37"/>
    <p:sldId id="858" r:id="rId38"/>
    <p:sldId id="859" r:id="rId39"/>
    <p:sldId id="861" r:id="rId40"/>
    <p:sldId id="298" r:id="rId41"/>
    <p:sldId id="274" r:id="rId42"/>
    <p:sldId id="275" r:id="rId43"/>
    <p:sldId id="304" r:id="rId44"/>
    <p:sldId id="276" r:id="rId45"/>
    <p:sldId id="277" r:id="rId46"/>
    <p:sldId id="299" r:id="rId47"/>
    <p:sldId id="300" r:id="rId48"/>
    <p:sldId id="301" r:id="rId49"/>
    <p:sldId id="278" r:id="rId50"/>
    <p:sldId id="854" r:id="rId51"/>
    <p:sldId id="290" r:id="rId52"/>
    <p:sldId id="305" r:id="rId53"/>
    <p:sldId id="307" r:id="rId54"/>
    <p:sldId id="308" r:id="rId55"/>
    <p:sldId id="309" r:id="rId56"/>
    <p:sldId id="310" r:id="rId57"/>
    <p:sldId id="311" r:id="rId58"/>
    <p:sldId id="287" r:id="rId59"/>
    <p:sldId id="288" r:id="rId60"/>
    <p:sldId id="289" r:id="rId61"/>
    <p:sldId id="291" r:id="rId62"/>
    <p:sldId id="293" r:id="rId63"/>
    <p:sldId id="294" r:id="rId64"/>
    <p:sldId id="295" r:id="rId65"/>
    <p:sldId id="334" r:id="rId6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mer Kara" initials="OK"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ED04F"/>
    <a:srgbClr val="FFFFFF"/>
    <a:srgbClr val="008F00"/>
    <a:srgbClr val="289E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74" autoAdjust="0"/>
    <p:restoredTop sz="84154" autoAdjust="0"/>
  </p:normalViewPr>
  <p:slideViewPr>
    <p:cSldViewPr snapToGrid="0">
      <p:cViewPr varScale="1">
        <p:scale>
          <a:sx n="125" d="100"/>
          <a:sy n="125" d="100"/>
        </p:scale>
        <p:origin x="1856" y="184"/>
      </p:cViewPr>
      <p:guideLst>
        <p:guide orient="horz" pos="2160"/>
        <p:guide pos="3840"/>
      </p:guideLst>
    </p:cSldViewPr>
  </p:slideViewPr>
  <p:outlineViewPr>
    <p:cViewPr>
      <p:scale>
        <a:sx n="33" d="100"/>
        <a:sy n="33" d="100"/>
      </p:scale>
      <p:origin x="0" y="-28648"/>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6.xml"/><Relationship Id="rId21" Type="http://schemas.openxmlformats.org/officeDocument/2006/relationships/slide" Target="slides/slide11.xml"/><Relationship Id="rId42" Type="http://schemas.openxmlformats.org/officeDocument/2006/relationships/slide" Target="slides/slide32.xml"/><Relationship Id="rId47" Type="http://schemas.openxmlformats.org/officeDocument/2006/relationships/slide" Target="slides/slide37.xml"/><Relationship Id="rId63" Type="http://schemas.openxmlformats.org/officeDocument/2006/relationships/slide" Target="slides/slide53.xml"/><Relationship Id="rId68" Type="http://schemas.openxmlformats.org/officeDocument/2006/relationships/commentAuthors" Target="commentAuthors.xml"/><Relationship Id="rId7" Type="http://schemas.openxmlformats.org/officeDocument/2006/relationships/slideMaster" Target="slideMasters/slideMaster7.xml"/><Relationship Id="rId71"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6.xml"/><Relationship Id="rId29" Type="http://schemas.openxmlformats.org/officeDocument/2006/relationships/slide" Target="slides/slide19.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slide" Target="slides/slide30.xml"/><Relationship Id="rId45" Type="http://schemas.openxmlformats.org/officeDocument/2006/relationships/slide" Target="slides/slide35.xml"/><Relationship Id="rId53" Type="http://schemas.openxmlformats.org/officeDocument/2006/relationships/slide" Target="slides/slide43.xml"/><Relationship Id="rId58" Type="http://schemas.openxmlformats.org/officeDocument/2006/relationships/slide" Target="slides/slide48.xml"/><Relationship Id="rId66" Type="http://schemas.openxmlformats.org/officeDocument/2006/relationships/slide" Target="slides/slide56.xml"/><Relationship Id="rId5" Type="http://schemas.openxmlformats.org/officeDocument/2006/relationships/slideMaster" Target="slideMasters/slideMaster5.xml"/><Relationship Id="rId61" Type="http://schemas.openxmlformats.org/officeDocument/2006/relationships/slide" Target="slides/slide51.xml"/><Relationship Id="rId19" Type="http://schemas.openxmlformats.org/officeDocument/2006/relationships/slide" Target="slides/slide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slide" Target="slides/slide38.xml"/><Relationship Id="rId56" Type="http://schemas.openxmlformats.org/officeDocument/2006/relationships/slide" Target="slides/slide46.xml"/><Relationship Id="rId64" Type="http://schemas.openxmlformats.org/officeDocument/2006/relationships/slide" Target="slides/slide54.xml"/><Relationship Id="rId69" Type="http://schemas.openxmlformats.org/officeDocument/2006/relationships/presProps" Target="presProps.xml"/><Relationship Id="rId8" Type="http://schemas.openxmlformats.org/officeDocument/2006/relationships/slideMaster" Target="slideMasters/slideMaster8.xml"/><Relationship Id="rId51" Type="http://schemas.openxmlformats.org/officeDocument/2006/relationships/slide" Target="slides/slide41.xml"/><Relationship Id="rId72"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59" Type="http://schemas.openxmlformats.org/officeDocument/2006/relationships/slide" Target="slides/slide49.xml"/><Relationship Id="rId67" Type="http://schemas.openxmlformats.org/officeDocument/2006/relationships/notesMaster" Target="notesMasters/notesMaster1.xml"/><Relationship Id="rId20" Type="http://schemas.openxmlformats.org/officeDocument/2006/relationships/slide" Target="slides/slide10.xml"/><Relationship Id="rId41" Type="http://schemas.openxmlformats.org/officeDocument/2006/relationships/slide" Target="slides/slide31.xml"/><Relationship Id="rId54" Type="http://schemas.openxmlformats.org/officeDocument/2006/relationships/slide" Target="slides/slide44.xml"/><Relationship Id="rId62" Type="http://schemas.openxmlformats.org/officeDocument/2006/relationships/slide" Target="slides/slide52.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57" Type="http://schemas.openxmlformats.org/officeDocument/2006/relationships/slide" Target="slides/slide47.xml"/><Relationship Id="rId10" Type="http://schemas.openxmlformats.org/officeDocument/2006/relationships/slideMaster" Target="slideMasters/slideMaster10.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slide" Target="slides/slide42.xml"/><Relationship Id="rId60" Type="http://schemas.openxmlformats.org/officeDocument/2006/relationships/slide" Target="slides/slide50.xml"/><Relationship Id="rId65" Type="http://schemas.openxmlformats.org/officeDocument/2006/relationships/slide" Target="slides/slide55.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 Target="slides/slide3.xml"/><Relationship Id="rId18" Type="http://schemas.openxmlformats.org/officeDocument/2006/relationships/slide" Target="slides/slide8.xml"/><Relationship Id="rId39" Type="http://schemas.openxmlformats.org/officeDocument/2006/relationships/slide" Target="slides/slide29.xml"/><Relationship Id="rId34" Type="http://schemas.openxmlformats.org/officeDocument/2006/relationships/slide" Target="slides/slide24.xml"/><Relationship Id="rId50" Type="http://schemas.openxmlformats.org/officeDocument/2006/relationships/slide" Target="slides/slide40.xml"/><Relationship Id="rId55" Type="http://schemas.openxmlformats.org/officeDocument/2006/relationships/slide" Target="slides/slide45.xml"/></Relationships>
</file>

<file path=ppt/media/image1.png>
</file>

<file path=ppt/media/image10.png>
</file>

<file path=ppt/media/image11.png>
</file>

<file path=ppt/media/image12.jpeg>
</file>

<file path=ppt/media/image2.png>
</file>

<file path=ppt/media/image3.png>
</file>

<file path=ppt/media/image36.jpeg>
</file>

<file path=ppt/media/image37.png>
</file>

<file path=ppt/media/image38.png>
</file>

<file path=ppt/media/image39.png>
</file>

<file path=ppt/media/image4.jpeg>
</file>

<file path=ppt/media/image40.jpeg>
</file>

<file path=ppt/media/image5.jpg>
</file>

<file path=ppt/media/image61.jpeg>
</file>

<file path=ppt/media/image62.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Cambria" panose="02040503050406030204" pitchFamily="18"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Cambria" panose="02040503050406030204" pitchFamily="18" charset="0"/>
              </a:defRPr>
            </a:lvl1pPr>
          </a:lstStyle>
          <a:p>
            <a:fld id="{64FFF67F-6AC4-4DB1-8BAB-A05EA3F102AD}" type="datetimeFigureOut">
              <a:rPr lang="en-US" smtClean="0"/>
              <a:pPr/>
              <a:t>12/21/20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Cambria" panose="02040503050406030204" pitchFamily="18"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Cambria" panose="02040503050406030204" pitchFamily="18" charset="0"/>
              </a:defRPr>
            </a:lvl1pPr>
          </a:lstStyle>
          <a:p>
            <a:fld id="{5F31DE9F-8A29-4744-97CD-5CF73C7CBC1E}" type="slidenum">
              <a:rPr lang="en-US" smtClean="0"/>
              <a:pPr/>
              <a:t>‹#›</a:t>
            </a:fld>
            <a:endParaRPr lang="en-US" dirty="0"/>
          </a:p>
        </p:txBody>
      </p:sp>
    </p:spTree>
    <p:extLst>
      <p:ext uri="{BB962C8B-B14F-4D97-AF65-F5344CB8AC3E}">
        <p14:creationId xmlns:p14="http://schemas.microsoft.com/office/powerpoint/2010/main" val="3810472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Cambria" panose="02040503050406030204" pitchFamily="18" charset="0"/>
        <a:ea typeface="+mn-ea"/>
        <a:cs typeface="+mn-cs"/>
      </a:defRPr>
    </a:lvl1pPr>
    <a:lvl2pPr marL="457200" algn="l" defTabSz="914400" rtl="0" eaLnBrk="1" latinLnBrk="0" hangingPunct="1">
      <a:defRPr sz="1200" b="0" i="0" kern="1200">
        <a:solidFill>
          <a:schemeClr val="tx1"/>
        </a:solidFill>
        <a:latin typeface="Cambria" panose="02040503050406030204" pitchFamily="18" charset="0"/>
        <a:ea typeface="+mn-ea"/>
        <a:cs typeface="+mn-cs"/>
      </a:defRPr>
    </a:lvl2pPr>
    <a:lvl3pPr marL="914400" algn="l" defTabSz="914400" rtl="0" eaLnBrk="1" latinLnBrk="0" hangingPunct="1">
      <a:defRPr sz="1200" b="0" i="0" kern="1200">
        <a:solidFill>
          <a:schemeClr val="tx1"/>
        </a:solidFill>
        <a:latin typeface="Cambria" panose="02040503050406030204" pitchFamily="18" charset="0"/>
        <a:ea typeface="+mn-ea"/>
        <a:cs typeface="+mn-cs"/>
      </a:defRPr>
    </a:lvl3pPr>
    <a:lvl4pPr marL="1371600" algn="l" defTabSz="914400" rtl="0" eaLnBrk="1" latinLnBrk="0" hangingPunct="1">
      <a:defRPr sz="1200" b="0" i="0" kern="1200">
        <a:solidFill>
          <a:schemeClr val="tx1"/>
        </a:solidFill>
        <a:latin typeface="Cambria" panose="02040503050406030204" pitchFamily="18" charset="0"/>
        <a:ea typeface="+mn-ea"/>
        <a:cs typeface="+mn-cs"/>
      </a:defRPr>
    </a:lvl4pPr>
    <a:lvl5pPr marL="1828800" algn="l" defTabSz="914400" rtl="0" eaLnBrk="1" latinLnBrk="0" hangingPunct="1">
      <a:defRPr sz="1200" b="0" i="0" kern="1200">
        <a:solidFill>
          <a:schemeClr val="tx1"/>
        </a:solidFill>
        <a:latin typeface="Cambria" panose="020405030504060302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1</a:t>
            </a:fld>
            <a:endParaRPr lang="tr-TR" dirty="0"/>
          </a:p>
        </p:txBody>
      </p:sp>
    </p:spTree>
    <p:extLst>
      <p:ext uri="{BB962C8B-B14F-4D97-AF65-F5344CB8AC3E}">
        <p14:creationId xmlns:p14="http://schemas.microsoft.com/office/powerpoint/2010/main" val="17460613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noFill/>
          <a:ln>
            <a:solidFill>
              <a:srgbClr val="000000"/>
            </a:solidFill>
            <a:miter lim="800000"/>
            <a:headEnd/>
            <a:tailEnd/>
          </a:ln>
        </p:spPr>
      </p:sp>
      <p:sp>
        <p:nvSpPr>
          <p:cNvPr id="68611" name="Notes Placeholder 2"/>
          <p:cNvSpPr>
            <a:spLocks noGrp="1"/>
          </p:cNvSpPr>
          <p:nvPr>
            <p:ph type="body" idx="1"/>
          </p:nvPr>
        </p:nvSpPr>
        <p:spPr bwMode="auto">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indent="0">
              <a:buFont typeface="Arial" charset="0"/>
              <a:buNone/>
              <a:defRPr/>
            </a:pPr>
            <a:endParaRPr lang="tr-TR" altLang="en-US" dirty="0">
              <a:ea typeface="MS PGothic" charset="-128"/>
            </a:endParaRPr>
          </a:p>
        </p:txBody>
      </p:sp>
    </p:spTree>
    <p:extLst>
      <p:ext uri="{BB962C8B-B14F-4D97-AF65-F5344CB8AC3E}">
        <p14:creationId xmlns:p14="http://schemas.microsoft.com/office/powerpoint/2010/main" val="1965657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noFill/>
          <a:ln>
            <a:solidFill>
              <a:srgbClr val="000000"/>
            </a:solidFill>
            <a:miter lim="800000"/>
            <a:headEnd/>
            <a:tailEnd/>
          </a:ln>
        </p:spPr>
      </p:sp>
      <p:sp>
        <p:nvSpPr>
          <p:cNvPr id="68611" name="Notes Placeholder 2"/>
          <p:cNvSpPr>
            <a:spLocks noGrp="1"/>
          </p:cNvSpPr>
          <p:nvPr>
            <p:ph type="body" idx="1"/>
          </p:nvPr>
        </p:nvSpPr>
        <p:spPr bwMode="auto">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indent="0">
              <a:buFont typeface="Arial" charset="0"/>
              <a:buNone/>
              <a:defRPr/>
            </a:pPr>
            <a:endParaRPr lang="tr-TR" altLang="en-US" dirty="0">
              <a:ea typeface="MS PGothic" charset="-128"/>
            </a:endParaRPr>
          </a:p>
        </p:txBody>
      </p:sp>
    </p:spTree>
    <p:extLst>
      <p:ext uri="{BB962C8B-B14F-4D97-AF65-F5344CB8AC3E}">
        <p14:creationId xmlns:p14="http://schemas.microsoft.com/office/powerpoint/2010/main" val="10204260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noTextEdit="1"/>
          </p:cNvSpPr>
          <p:nvPr>
            <p:ph type="sldImg"/>
          </p:nvPr>
        </p:nvSpPr>
        <p:spPr bwMode="auto">
          <a:noFill/>
          <a:ln>
            <a:solidFill>
              <a:srgbClr val="000000"/>
            </a:solidFill>
            <a:miter lim="800000"/>
            <a:headEnd/>
            <a:tailEnd/>
          </a:ln>
        </p:spPr>
      </p:sp>
      <p:sp>
        <p:nvSpPr>
          <p:cNvPr id="66563" name="Notes Placeholder 2"/>
          <p:cNvSpPr>
            <a:spLocks noGrp="1"/>
          </p:cNvSpPr>
          <p:nvPr>
            <p:ph type="body" idx="1"/>
          </p:nvPr>
        </p:nvSpPr>
        <p:spPr bwMode="auto">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p>
        </p:txBody>
      </p:sp>
    </p:spTree>
    <p:extLst>
      <p:ext uri="{BB962C8B-B14F-4D97-AF65-F5344CB8AC3E}">
        <p14:creationId xmlns:p14="http://schemas.microsoft.com/office/powerpoint/2010/main" val="38777928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536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ja-JP" dirty="0"/>
          </a:p>
        </p:txBody>
      </p:sp>
    </p:spTree>
    <p:extLst>
      <p:ext uri="{BB962C8B-B14F-4D97-AF65-F5344CB8AC3E}">
        <p14:creationId xmlns:p14="http://schemas.microsoft.com/office/powerpoint/2010/main" val="4712179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741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1101262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945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sz="1000" dirty="0"/>
          </a:p>
        </p:txBody>
      </p:sp>
    </p:spTree>
    <p:extLst>
      <p:ext uri="{BB962C8B-B14F-4D97-AF65-F5344CB8AC3E}">
        <p14:creationId xmlns:p14="http://schemas.microsoft.com/office/powerpoint/2010/main" val="10027400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endParaRPr lang="tr-TR" dirty="0"/>
          </a:p>
        </p:txBody>
      </p:sp>
      <p:sp>
        <p:nvSpPr>
          <p:cNvPr id="4" name="Slide Number Placeholder 3"/>
          <p:cNvSpPr>
            <a:spLocks noGrp="1"/>
          </p:cNvSpPr>
          <p:nvPr>
            <p:ph type="sldNum" sz="quarter" idx="10"/>
          </p:nvPr>
        </p:nvSpPr>
        <p:spPr/>
        <p:txBody>
          <a:bodyPr/>
          <a:lstStyle/>
          <a:p>
            <a:fld id="{C10B49A4-A972-1A4E-910F-C97CA42B539C}" type="slidenum">
              <a:rPr lang="tr-TR" smtClean="0">
                <a:solidFill>
                  <a:prstClr val="black"/>
                </a:solidFill>
              </a:rPr>
              <a:pPr/>
              <a:t>16</a:t>
            </a:fld>
            <a:endParaRPr lang="tr-TR" dirty="0">
              <a:solidFill>
                <a:prstClr val="black"/>
              </a:solidFill>
            </a:endParaRPr>
          </a:p>
        </p:txBody>
      </p:sp>
    </p:spTree>
    <p:extLst>
      <p:ext uri="{BB962C8B-B14F-4D97-AF65-F5344CB8AC3E}">
        <p14:creationId xmlns:p14="http://schemas.microsoft.com/office/powerpoint/2010/main" val="23271031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2150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7510839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C303A8-D748-4760-BE6E-6B116A171C0C}" type="slidenum">
              <a:rPr lang="tr-TR" altLang="en-US" smtClean="0">
                <a:solidFill>
                  <a:srgbClr val="000000"/>
                </a:solidFill>
              </a:rPr>
              <a:pPr/>
              <a:t>18</a:t>
            </a:fld>
            <a:endParaRPr lang="tr-TR" altLang="en-US" dirty="0">
              <a:solidFill>
                <a:srgbClr val="000000"/>
              </a:solidFill>
            </a:endParaRPr>
          </a:p>
        </p:txBody>
      </p:sp>
      <p:sp>
        <p:nvSpPr>
          <p:cNvPr id="186370" name="Rectangle 2"/>
          <p:cNvSpPr>
            <a:spLocks noGrp="1" noRot="1" noChangeAspect="1" noChangeArrowheads="1" noTextEdit="1"/>
          </p:cNvSpPr>
          <p:nvPr>
            <p:ph type="sldImg"/>
          </p:nvPr>
        </p:nvSpPr>
        <p:spPr>
          <a:xfrm>
            <a:off x="685800" y="1143000"/>
            <a:ext cx="5486400" cy="3086100"/>
          </a:xfrm>
          <a:ln/>
        </p:spPr>
      </p:sp>
      <p:sp>
        <p:nvSpPr>
          <p:cNvPr id="186371"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21852921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2355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4007001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7454195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2560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9013708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2765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8076092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2969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7049910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174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90000"/>
              </a:lnSpc>
            </a:pPr>
            <a:endParaRPr lang="tr-TR" altLang="en-US" sz="1100" dirty="0"/>
          </a:p>
        </p:txBody>
      </p:sp>
    </p:spTree>
    <p:extLst>
      <p:ext uri="{BB962C8B-B14F-4D97-AF65-F5344CB8AC3E}">
        <p14:creationId xmlns:p14="http://schemas.microsoft.com/office/powerpoint/2010/main" val="12237102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379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8132583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584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8264671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515851D-D31C-4B0C-A464-5DDA56FDC044}" type="slidenum">
              <a:rPr lang="tr-TR" altLang="en-US" smtClean="0"/>
              <a:pPr/>
              <a:t>26</a:t>
            </a:fld>
            <a:endParaRPr lang="tr-TR" altLang="en-US" dirty="0"/>
          </a:p>
        </p:txBody>
      </p:sp>
      <p:sp>
        <p:nvSpPr>
          <p:cNvPr id="226306" name="Rectangle 2"/>
          <p:cNvSpPr>
            <a:spLocks noGrp="1" noRot="1" noChangeAspect="1" noChangeArrowheads="1" noTextEdit="1"/>
          </p:cNvSpPr>
          <p:nvPr>
            <p:ph type="sldImg"/>
          </p:nvPr>
        </p:nvSpPr>
        <p:spPr>
          <a:xfrm>
            <a:off x="685800" y="1143000"/>
            <a:ext cx="5486400" cy="3086100"/>
          </a:xfrm>
          <a:ln/>
        </p:spPr>
      </p:sp>
      <p:sp>
        <p:nvSpPr>
          <p:cNvPr id="226307"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10136144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Slide Image Placeholder 1"/>
          <p:cNvSpPr>
            <a:spLocks noGrp="1" noRot="1" noChangeAspect="1" noTextEdit="1"/>
          </p:cNvSpPr>
          <p:nvPr>
            <p:ph type="sldImg"/>
          </p:nvPr>
        </p:nvSpPr>
        <p:spPr bwMode="auto">
          <a:noFill/>
          <a:ln>
            <a:solidFill>
              <a:srgbClr val="000000"/>
            </a:solidFill>
            <a:miter lim="800000"/>
            <a:headEnd/>
            <a:tailEnd/>
          </a:ln>
        </p:spPr>
      </p:sp>
      <p:sp>
        <p:nvSpPr>
          <p:cNvPr id="90115" name="Notes Placeholder 2"/>
          <p:cNvSpPr>
            <a:spLocks noGrp="1"/>
          </p:cNvSpPr>
          <p:nvPr>
            <p:ph type="body" idx="1"/>
          </p:nvPr>
        </p:nvSpPr>
        <p:spPr bwMode="auto">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b="0" i="0" dirty="0"/>
          </a:p>
        </p:txBody>
      </p:sp>
    </p:spTree>
    <p:extLst>
      <p:ext uri="{BB962C8B-B14F-4D97-AF65-F5344CB8AC3E}">
        <p14:creationId xmlns:p14="http://schemas.microsoft.com/office/powerpoint/2010/main" val="20515699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Slide Image Placeholder 1"/>
          <p:cNvSpPr>
            <a:spLocks noGrp="1" noRot="1" noChangeAspect="1" noTextEdit="1"/>
          </p:cNvSpPr>
          <p:nvPr>
            <p:ph type="sldImg"/>
          </p:nvPr>
        </p:nvSpPr>
        <p:spPr bwMode="auto">
          <a:noFill/>
          <a:ln>
            <a:solidFill>
              <a:srgbClr val="000000"/>
            </a:solidFill>
            <a:miter lim="800000"/>
            <a:headEnd/>
            <a:tailEnd/>
          </a:ln>
        </p:spPr>
      </p:sp>
      <p:sp>
        <p:nvSpPr>
          <p:cNvPr id="91139" name="Notes Placeholder 2"/>
          <p:cNvSpPr>
            <a:spLocks noGrp="1"/>
          </p:cNvSpPr>
          <p:nvPr>
            <p:ph type="body" idx="1"/>
          </p:nvPr>
        </p:nvSpPr>
        <p:spPr bwMode="auto">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p>
        </p:txBody>
      </p:sp>
    </p:spTree>
    <p:extLst>
      <p:ext uri="{BB962C8B-B14F-4D97-AF65-F5344CB8AC3E}">
        <p14:creationId xmlns:p14="http://schemas.microsoft.com/office/powerpoint/2010/main" val="33377575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Slide Image Placeholder 1"/>
          <p:cNvSpPr>
            <a:spLocks noGrp="1" noRot="1" noChangeAspect="1" noTextEdit="1"/>
          </p:cNvSpPr>
          <p:nvPr>
            <p:ph type="sldImg"/>
          </p:nvPr>
        </p:nvSpPr>
        <p:spPr bwMode="auto">
          <a:noFill/>
          <a:ln>
            <a:solidFill>
              <a:srgbClr val="000000"/>
            </a:solidFill>
            <a:miter lim="800000"/>
            <a:headEnd/>
            <a:tailEnd/>
          </a:ln>
        </p:spPr>
      </p:sp>
      <p:sp>
        <p:nvSpPr>
          <p:cNvPr id="92163" name="Notes Placeholder 2"/>
          <p:cNvSpPr>
            <a:spLocks noGrp="1"/>
          </p:cNvSpPr>
          <p:nvPr>
            <p:ph type="body" idx="1"/>
          </p:nvPr>
        </p:nvSpPr>
        <p:spPr bwMode="auto">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b="0" i="0" dirty="0"/>
          </a:p>
        </p:txBody>
      </p:sp>
    </p:spTree>
    <p:extLst>
      <p:ext uri="{BB962C8B-B14F-4D97-AF65-F5344CB8AC3E}">
        <p14:creationId xmlns:p14="http://schemas.microsoft.com/office/powerpoint/2010/main" val="20140556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987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extLst>
      <p:ext uri="{BB962C8B-B14F-4D97-AF65-F5344CB8AC3E}">
        <p14:creationId xmlns:p14="http://schemas.microsoft.com/office/powerpoint/2010/main" val="245680062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Slide Image Placeholder 1"/>
          <p:cNvSpPr>
            <a:spLocks noGrp="1" noRot="1" noChangeAspect="1" noTextEdit="1"/>
          </p:cNvSpPr>
          <p:nvPr>
            <p:ph type="sldImg"/>
          </p:nvPr>
        </p:nvSpPr>
        <p:spPr bwMode="auto">
          <a:noFill/>
          <a:ln>
            <a:solidFill>
              <a:srgbClr val="000000"/>
            </a:solidFill>
            <a:miter lim="800000"/>
            <a:headEnd/>
            <a:tailEnd/>
          </a:ln>
        </p:spPr>
      </p:sp>
      <p:sp>
        <p:nvSpPr>
          <p:cNvPr id="92163" name="Notes Placeholder 2"/>
          <p:cNvSpPr>
            <a:spLocks noGrp="1"/>
          </p:cNvSpPr>
          <p:nvPr>
            <p:ph type="body" idx="1"/>
          </p:nvPr>
        </p:nvSpPr>
        <p:spPr bwMode="auto">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p>
        </p:txBody>
      </p:sp>
    </p:spTree>
    <p:extLst>
      <p:ext uri="{BB962C8B-B14F-4D97-AF65-F5344CB8AC3E}">
        <p14:creationId xmlns:p14="http://schemas.microsoft.com/office/powerpoint/2010/main" val="21303351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31</a:t>
            </a:fld>
            <a:endParaRPr lang="tr-TR" dirty="0"/>
          </a:p>
        </p:txBody>
      </p:sp>
    </p:spTree>
    <p:extLst>
      <p:ext uri="{BB962C8B-B14F-4D97-AF65-F5344CB8AC3E}">
        <p14:creationId xmlns:p14="http://schemas.microsoft.com/office/powerpoint/2010/main" val="2200107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789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29595450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993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4838401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4813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4198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65931708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4403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27896352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4403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8891618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F23BC34-5398-47C4-925E-73DAF925E464}" type="slidenum">
              <a:rPr lang="tr-TR" altLang="en-US" smtClean="0"/>
              <a:pPr/>
              <a:t>38</a:t>
            </a:fld>
            <a:endParaRPr lang="tr-TR" altLang="en-US" dirty="0"/>
          </a:p>
        </p:txBody>
      </p:sp>
      <p:sp>
        <p:nvSpPr>
          <p:cNvPr id="210946" name="Rectangle 2"/>
          <p:cNvSpPr>
            <a:spLocks noGrp="1" noRot="1" noChangeAspect="1" noChangeArrowheads="1" noTextEdit="1"/>
          </p:cNvSpPr>
          <p:nvPr>
            <p:ph type="sldImg"/>
          </p:nvPr>
        </p:nvSpPr>
        <p:spPr>
          <a:xfrm>
            <a:off x="685800" y="1143000"/>
            <a:ext cx="5486400" cy="3086100"/>
          </a:xfrm>
          <a:ln/>
        </p:spPr>
      </p:sp>
      <p:sp>
        <p:nvSpPr>
          <p:cNvPr id="210947"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138911684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D78570C-59AF-48C0-8B7F-5369F3A766C9}" type="slidenum">
              <a:rPr lang="tr-TR" altLang="en-US" smtClean="0"/>
              <a:pPr/>
              <a:t>39</a:t>
            </a:fld>
            <a:endParaRPr lang="tr-TR" altLang="en-US" dirty="0"/>
          </a:p>
        </p:txBody>
      </p:sp>
      <p:sp>
        <p:nvSpPr>
          <p:cNvPr id="212994" name="Rectangle 2"/>
          <p:cNvSpPr>
            <a:spLocks noGrp="1" noRot="1" noChangeAspect="1" noChangeArrowheads="1" noTextEdit="1"/>
          </p:cNvSpPr>
          <p:nvPr>
            <p:ph type="sldImg"/>
          </p:nvPr>
        </p:nvSpPr>
        <p:spPr>
          <a:xfrm>
            <a:off x="685800" y="1143000"/>
            <a:ext cx="5486400" cy="3086100"/>
          </a:xfrm>
          <a:ln/>
        </p:spPr>
      </p:sp>
      <p:sp>
        <p:nvSpPr>
          <p:cNvPr id="212995"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22173863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8192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90000"/>
              </a:lnSpc>
            </a:pPr>
            <a:endParaRPr lang="tr-TR" sz="1000" dirty="0">
              <a:ea typeface="MS PGothic" charset="0"/>
              <a:cs typeface="MS PGothic" charset="0"/>
            </a:endParaRPr>
          </a:p>
        </p:txBody>
      </p:sp>
    </p:spTree>
    <p:extLst>
      <p:ext uri="{BB962C8B-B14F-4D97-AF65-F5344CB8AC3E}">
        <p14:creationId xmlns:p14="http://schemas.microsoft.com/office/powerpoint/2010/main" val="364899725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4608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6912353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Slide Image Placeholder 1"/>
          <p:cNvSpPr>
            <a:spLocks noGrp="1" noRot="1" noChangeAspect="1" noTextEdit="1"/>
          </p:cNvSpPr>
          <p:nvPr>
            <p:ph type="sldImg"/>
          </p:nvPr>
        </p:nvSpPr>
        <p:spPr bwMode="auto">
          <a:noFill/>
          <a:ln>
            <a:solidFill>
              <a:srgbClr val="000000"/>
            </a:solidFill>
            <a:miter lim="800000"/>
            <a:headEnd/>
            <a:tailEnd/>
          </a:ln>
        </p:spPr>
      </p:sp>
      <p:sp>
        <p:nvSpPr>
          <p:cNvPr id="84995" name="Notes Placeholder 2"/>
          <p:cNvSpPr>
            <a:spLocks noGrp="1"/>
          </p:cNvSpPr>
          <p:nvPr>
            <p:ph type="body" idx="1"/>
          </p:nvPr>
        </p:nvSpPr>
        <p:spPr bwMode="auto">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p>
        </p:txBody>
      </p:sp>
    </p:spTree>
    <p:extLst>
      <p:ext uri="{BB962C8B-B14F-4D97-AF65-F5344CB8AC3E}">
        <p14:creationId xmlns:p14="http://schemas.microsoft.com/office/powerpoint/2010/main" val="65545651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861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06109023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017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90000"/>
              </a:lnSpc>
            </a:pPr>
            <a:endParaRPr lang="tr-TR" dirty="0">
              <a:ea typeface="MS PGothic" charset="0"/>
              <a:cs typeface="MS PGothic"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427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632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837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6041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6246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451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6338361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8397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sz="1000" dirty="0">
              <a:ea typeface="MS PGothic" charset="0"/>
              <a:cs typeface="MS PGothic" charset="0"/>
            </a:endParaRPr>
          </a:p>
        </p:txBody>
      </p:sp>
    </p:spTree>
    <p:extLst>
      <p:ext uri="{BB962C8B-B14F-4D97-AF65-F5344CB8AC3E}">
        <p14:creationId xmlns:p14="http://schemas.microsoft.com/office/powerpoint/2010/main" val="6708563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50</a:t>
            </a:fld>
            <a:endParaRPr lang="tr-TR" dirty="0"/>
          </a:p>
        </p:txBody>
      </p:sp>
    </p:spTree>
    <p:extLst>
      <p:ext uri="{BB962C8B-B14F-4D97-AF65-F5344CB8AC3E}">
        <p14:creationId xmlns:p14="http://schemas.microsoft.com/office/powerpoint/2010/main" val="211246805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51</a:t>
            </a:fld>
            <a:endParaRPr lang="tr-TR" dirty="0"/>
          </a:p>
        </p:txBody>
      </p:sp>
    </p:spTree>
    <p:extLst>
      <p:ext uri="{BB962C8B-B14F-4D97-AF65-F5344CB8AC3E}">
        <p14:creationId xmlns:p14="http://schemas.microsoft.com/office/powerpoint/2010/main" val="241770297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7065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altLang="en-US" dirty="0"/>
              <a:t>Cevap: B</a:t>
            </a:r>
          </a:p>
        </p:txBody>
      </p:sp>
    </p:spTree>
    <p:extLst>
      <p:ext uri="{BB962C8B-B14F-4D97-AF65-F5344CB8AC3E}">
        <p14:creationId xmlns:p14="http://schemas.microsoft.com/office/powerpoint/2010/main" val="222995042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7475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altLang="en-US" dirty="0"/>
              <a:t>Cevap: C</a:t>
            </a:r>
          </a:p>
        </p:txBody>
      </p:sp>
    </p:spTree>
    <p:extLst>
      <p:ext uri="{BB962C8B-B14F-4D97-AF65-F5344CB8AC3E}">
        <p14:creationId xmlns:p14="http://schemas.microsoft.com/office/powerpoint/2010/main" val="7697645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7680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altLang="en-US" dirty="0"/>
              <a:t>Cevap: C</a:t>
            </a:r>
          </a:p>
        </p:txBody>
      </p:sp>
    </p:spTree>
    <p:extLst>
      <p:ext uri="{BB962C8B-B14F-4D97-AF65-F5344CB8AC3E}">
        <p14:creationId xmlns:p14="http://schemas.microsoft.com/office/powerpoint/2010/main" val="257238838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7885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altLang="en-US" dirty="0"/>
              <a:t>Cevap: C</a:t>
            </a:r>
          </a:p>
        </p:txBody>
      </p:sp>
    </p:spTree>
    <p:extLst>
      <p:ext uri="{BB962C8B-B14F-4D97-AF65-F5344CB8AC3E}">
        <p14:creationId xmlns:p14="http://schemas.microsoft.com/office/powerpoint/2010/main" val="344541646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AE54227A-E1E0-41DF-805D-CD0BD5C453C7}" type="slidenum">
              <a:rPr lang="tr-TR" smtClean="0"/>
              <a:pPr/>
              <a:t>56</a:t>
            </a:fld>
            <a:endParaRPr lang="tr-TR" dirty="0"/>
          </a:p>
        </p:txBody>
      </p:sp>
    </p:spTree>
    <p:extLst>
      <p:ext uri="{BB962C8B-B14F-4D97-AF65-F5344CB8AC3E}">
        <p14:creationId xmlns:p14="http://schemas.microsoft.com/office/powerpoint/2010/main" val="10564998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8601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extLst>
      <p:ext uri="{BB962C8B-B14F-4D97-AF65-F5344CB8AC3E}">
        <p14:creationId xmlns:p14="http://schemas.microsoft.com/office/powerpoint/2010/main" val="23842102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921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088909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2776598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noFill/>
          <a:ln>
            <a:solidFill>
              <a:srgbClr val="000000"/>
            </a:solidFill>
            <a:miter lim="800000"/>
            <a:headEnd/>
            <a:tailEnd/>
          </a:ln>
        </p:spPr>
      </p:sp>
      <p:sp>
        <p:nvSpPr>
          <p:cNvPr id="68611" name="Notes Placeholder 2"/>
          <p:cNvSpPr>
            <a:spLocks noGrp="1"/>
          </p:cNvSpPr>
          <p:nvPr>
            <p:ph type="body" idx="1"/>
          </p:nvPr>
        </p:nvSpPr>
        <p:spPr bwMode="auto">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defRPr/>
            </a:pPr>
            <a:endParaRPr lang="tr-TR" altLang="en-US" dirty="0">
              <a:ea typeface="MS PGothic" charset="-128"/>
            </a:endParaRPr>
          </a:p>
        </p:txBody>
      </p:sp>
    </p:spTree>
    <p:extLst>
      <p:ext uri="{BB962C8B-B14F-4D97-AF65-F5344CB8AC3E}">
        <p14:creationId xmlns:p14="http://schemas.microsoft.com/office/powerpoint/2010/main" val="7653027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0.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13" y="1350817"/>
            <a:ext cx="6810217" cy="4179455"/>
          </a:xfrm>
        </p:spPr>
        <p:txBody>
          <a:bodyPr>
            <a:normAutofit fontScale="90000"/>
          </a:bodyPr>
          <a:lstStyle>
            <a:lvl1pPr algn="l">
              <a:defRPr b="0" i="0" cap="all" baseline="0">
                <a:solidFill>
                  <a:srgbClr val="669900"/>
                </a:solidFill>
                <a:latin typeface="Cambria" panose="02040503050406030204"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Cambria" panose="02040503050406030204" pitchFamily="18" charset="0"/>
              </a:defRPr>
            </a:lvl1pPr>
          </a:lstStyle>
          <a:p>
            <a:pPr lvl="0"/>
            <a:r>
              <a:rPr lang="en-US" dirty="0"/>
              <a:t>Click to edit Master text styles</a:t>
            </a:r>
          </a:p>
        </p:txBody>
      </p:sp>
    </p:spTree>
    <p:extLst>
      <p:ext uri="{BB962C8B-B14F-4D97-AF65-F5344CB8AC3E}">
        <p14:creationId xmlns:p14="http://schemas.microsoft.com/office/powerpoint/2010/main" val="3498224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92924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354294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126118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15270228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6517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13" y="1350817"/>
            <a:ext cx="6810217" cy="4179455"/>
          </a:xfrm>
        </p:spPr>
        <p:txBody>
          <a:bodyPr>
            <a:normAutofit fontScale="90000"/>
          </a:bodyPr>
          <a:lstStyle>
            <a:lvl1pPr algn="l">
              <a:defRPr b="0" i="0" cap="all" baseline="0">
                <a:solidFill>
                  <a:srgbClr val="669900"/>
                </a:solidFill>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Helvetica Neue Medium"/>
              </a:defRPr>
            </a:lvl1pPr>
          </a:lstStyle>
          <a:p>
            <a:pPr lvl="0"/>
            <a:r>
              <a:rPr lang="en-US" dirty="0"/>
              <a:t>Click to edit Master text styles</a:t>
            </a:r>
          </a:p>
        </p:txBody>
      </p:sp>
    </p:spTree>
    <p:extLst>
      <p:ext uri="{BB962C8B-B14F-4D97-AF65-F5344CB8AC3E}">
        <p14:creationId xmlns:p14="http://schemas.microsoft.com/office/powerpoint/2010/main" val="17883831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vl1pPr>
            <a:lvl2pPr>
              <a:defRPr b="0" i="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6390195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1316506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153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1000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vl1pPr>
            <a:lvl2pPr>
              <a:defRPr b="0" i="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4361907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188002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914400" y="6248400"/>
            <a:ext cx="25400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3" name="Footer Placeholder 2"/>
          <p:cNvSpPr>
            <a:spLocks noGrp="1"/>
          </p:cNvSpPr>
          <p:nvPr>
            <p:ph type="ftr" sz="quarter" idx="11"/>
          </p:nvPr>
        </p:nvSpPr>
        <p:spPr>
          <a:xfrm>
            <a:off x="4165600" y="6248400"/>
            <a:ext cx="38608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4" name="Slide Number Placeholder 3"/>
          <p:cNvSpPr>
            <a:spLocks noGrp="1"/>
          </p:cNvSpPr>
          <p:nvPr>
            <p:ph type="sldNum" sz="quarter" idx="12"/>
          </p:nvPr>
        </p:nvSpPr>
        <p:spPr>
          <a:xfrm>
            <a:off x="8737600" y="6248400"/>
            <a:ext cx="2540000" cy="457200"/>
          </a:xfrm>
          <a:prstGeom prst="rect">
            <a:avLst/>
          </a:prstGeom>
        </p:spPr>
        <p:txBody>
          <a:bodyPr/>
          <a:lstStyle>
            <a:lvl1pPr>
              <a:defRPr b="0" i="0">
                <a:latin typeface="Cambria" panose="02040503050406030204" pitchFamily="18" charset="0"/>
              </a:defRPr>
            </a:lvl1pPr>
          </a:lstStyle>
          <a:p>
            <a:fld id="{93A47C5B-FCDD-4DCE-A569-8137E1381D57}" type="slidenum">
              <a:rPr lang="en-US" altLang="en-US" smtClean="0"/>
              <a:pPr/>
              <a:t>‹#›</a:t>
            </a:fld>
            <a:endParaRPr lang="en-US" altLang="en-US" dirty="0"/>
          </a:p>
        </p:txBody>
      </p:sp>
    </p:spTree>
    <p:extLst>
      <p:ext uri="{BB962C8B-B14F-4D97-AF65-F5344CB8AC3E}">
        <p14:creationId xmlns:p14="http://schemas.microsoft.com/office/powerpoint/2010/main" val="1919130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346102014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234737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0" i="0">
                <a:latin typeface="Cambria" panose="02040503050406030204" pitchFamily="18" charset="0"/>
              </a:defRPr>
            </a:lvl1pPr>
          </a:lstStyle>
          <a:p>
            <a:r>
              <a:rPr lang="en-US" dirty="0"/>
              <a:t>Click To Edit Master Title Style</a:t>
            </a:r>
          </a:p>
        </p:txBody>
      </p:sp>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cxnSp>
        <p:nvCxnSpPr>
          <p:cNvPr id="6" name="Straight Connector 5"/>
          <p:cNvCxnSpPr/>
          <p:nvPr userDrawn="1"/>
        </p:nvCxnSpPr>
        <p:spPr>
          <a:xfrm>
            <a:off x="462850" y="1159921"/>
            <a:ext cx="11288889" cy="0"/>
          </a:xfrm>
          <a:prstGeom prst="line">
            <a:avLst/>
          </a:prstGeom>
          <a:ln w="6350" cmpd="sng">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3" name="Picture 2" descr="MICRO_ch04_snapshot.png"/>
          <p:cNvPicPr>
            <a:picLocks noChangeAspect="1"/>
          </p:cNvPicPr>
          <p:nvPr userDrawn="1"/>
        </p:nvPicPr>
        <p:blipFill rotWithShape="1">
          <a:blip r:embed="rId2">
            <a:extLst>
              <a:ext uri="{28A0092B-C50C-407E-A947-70E740481C1C}">
                <a14:useLocalDpi xmlns:a14="http://schemas.microsoft.com/office/drawing/2010/main" val="0"/>
              </a:ext>
            </a:extLst>
          </a:blip>
          <a:srcRect l="5280" r="73229" b="90864"/>
          <a:stretch/>
        </p:blipFill>
        <p:spPr>
          <a:xfrm>
            <a:off x="7" y="11"/>
            <a:ext cx="2619023" cy="626533"/>
          </a:xfrm>
          <a:prstGeom prst="rect">
            <a:avLst/>
          </a:prstGeom>
        </p:spPr>
      </p:pic>
    </p:spTree>
    <p:extLst>
      <p:ext uri="{BB962C8B-B14F-4D97-AF65-F5344CB8AC3E}">
        <p14:creationId xmlns:p14="http://schemas.microsoft.com/office/powerpoint/2010/main" val="34106148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r="2364" b="83704"/>
          <a:stretch/>
        </p:blipFill>
        <p:spPr>
          <a:xfrm>
            <a:off x="0" y="0"/>
            <a:ext cx="11898488" cy="1117600"/>
          </a:xfrm>
          <a:prstGeom prst="rect">
            <a:avLst/>
          </a:prstGeom>
        </p:spPr>
      </p:pic>
      <p:sp>
        <p:nvSpPr>
          <p:cNvPr id="2" name="Title 1"/>
          <p:cNvSpPr>
            <a:spLocks noGrp="1"/>
          </p:cNvSpPr>
          <p:nvPr>
            <p:ph type="title" hasCustomPrompt="1"/>
          </p:nvPr>
        </p:nvSpPr>
        <p:spPr>
          <a:xfrm>
            <a:off x="462850" y="262462"/>
            <a:ext cx="11288889" cy="592673"/>
          </a:xfrm>
        </p:spPr>
        <p:txBody>
          <a:bodyPr/>
          <a:lstStyle>
            <a:lvl1pPr>
              <a:defRPr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66056674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sp>
        <p:nvSpPr>
          <p:cNvPr id="6" name="Text Placeholder 5"/>
          <p:cNvSpPr>
            <a:spLocks noGrp="1"/>
          </p:cNvSpPr>
          <p:nvPr>
            <p:ph type="body" sz="quarter" idx="13" hasCustomPrompt="1"/>
          </p:nvPr>
        </p:nvSpPr>
        <p:spPr>
          <a:xfrm>
            <a:off x="373236" y="6048904"/>
            <a:ext cx="11367208" cy="482600"/>
          </a:xfrm>
          <a:prstGeom prst="rect">
            <a:avLst/>
          </a:prstGeom>
        </p:spPr>
        <p:txBody>
          <a:bodyPr vert="horz"/>
          <a:lstStyle>
            <a:lvl1pPr marL="0" indent="0">
              <a:buFontTx/>
              <a:buNone/>
              <a:defRPr sz="2000" b="0" i="0" spc="110">
                <a:latin typeface="Cambria" panose="02040503050406030204" pitchFamily="18" charset="0"/>
                <a:cs typeface="Arial Narrow"/>
              </a:defRPr>
            </a:lvl1pPr>
            <a:lvl2pPr marL="457200" indent="0">
              <a:buFontTx/>
              <a:buNone/>
              <a:defRPr sz="2000" b="0" i="0" spc="110">
                <a:latin typeface="Cambria" panose="02040503050406030204" pitchFamily="18" charset="0"/>
                <a:cs typeface="Arial Narrow"/>
              </a:defRPr>
            </a:lvl2pPr>
            <a:lvl3pPr marL="914400" indent="0">
              <a:buFontTx/>
              <a:buNone/>
              <a:defRPr sz="2000" b="0" i="0" spc="110">
                <a:latin typeface="Cambria" panose="02040503050406030204" pitchFamily="18" charset="0"/>
                <a:cs typeface="Arial Narrow"/>
              </a:defRPr>
            </a:lvl3pPr>
            <a:lvl4pPr marL="1371600" indent="0">
              <a:buFontTx/>
              <a:buNone/>
              <a:defRPr sz="2000" b="0" i="0" spc="110">
                <a:latin typeface="Cambria" panose="02040503050406030204" pitchFamily="18" charset="0"/>
                <a:cs typeface="Arial Narrow"/>
              </a:defRPr>
            </a:lvl4pPr>
            <a:lvl5pPr marL="1828800" indent="0">
              <a:buFontTx/>
              <a:buNone/>
              <a:defRPr sz="2000" b="0" i="0" spc="110">
                <a:latin typeface="Cambria" panose="02040503050406030204" pitchFamily="18" charset="0"/>
                <a:cs typeface="Arial Narrow"/>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l="34479" r="2364" b="83704"/>
          <a:stretch/>
        </p:blipFill>
        <p:spPr>
          <a:xfrm>
            <a:off x="8" y="2573888"/>
            <a:ext cx="12011377" cy="1744137"/>
          </a:xfrm>
          <a:prstGeom prst="rect">
            <a:avLst/>
          </a:prstGeom>
        </p:spPr>
      </p:pic>
      <p:sp>
        <p:nvSpPr>
          <p:cNvPr id="2" name="Title 1"/>
          <p:cNvSpPr>
            <a:spLocks noGrp="1"/>
          </p:cNvSpPr>
          <p:nvPr>
            <p:ph type="title" hasCustomPrompt="1"/>
          </p:nvPr>
        </p:nvSpPr>
        <p:spPr>
          <a:xfrm>
            <a:off x="463558" y="2921020"/>
            <a:ext cx="10870495" cy="939800"/>
          </a:xfrm>
        </p:spPr>
        <p:txBody>
          <a:bodyPr anchor="ctr" anchorCtr="0"/>
          <a:lstStyle>
            <a:lvl1pPr>
              <a:defRPr sz="4100"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77877135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8C223900-0738-5846-973D-3AF914A96077}"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13578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cxnSp>
        <p:nvCxnSpPr>
          <p:cNvPr id="3" name="Straight Connector 2"/>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54755" y="-16933"/>
            <a:ext cx="10972800" cy="76809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640664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3" name="Rectangle 2"/>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0" i="0" dirty="0">
              <a:solidFill>
                <a:prstClr val="white"/>
              </a:solidFill>
              <a:latin typeface="Cambria" panose="02040503050406030204" pitchFamily="18" charset="0"/>
            </a:endParaRPr>
          </a:p>
        </p:txBody>
      </p:sp>
      <p:sp>
        <p:nvSpPr>
          <p:cNvPr id="2" name="Title 1"/>
          <p:cNvSpPr>
            <a:spLocks noGrp="1"/>
          </p:cNvSpPr>
          <p:nvPr>
            <p:ph type="title"/>
          </p:nvPr>
        </p:nvSpPr>
        <p:spPr>
          <a:xfrm>
            <a:off x="609600" y="0"/>
            <a:ext cx="10972800" cy="151875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168961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64788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03709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14793768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26544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42725009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10.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image" Target="../media/image1.png"/><Relationship Id="rId5" Type="http://schemas.openxmlformats.org/officeDocument/2006/relationships/theme" Target="../theme/theme10.xml"/><Relationship Id="rId4"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10.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12.xml"/><Relationship Id="rId1" Type="http://schemas.openxmlformats.org/officeDocument/2006/relationships/slideLayout" Target="../slideLayouts/slideLayout11.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5" Type="http://schemas.openxmlformats.org/officeDocument/2006/relationships/theme" Target="../theme/theme7.xml"/><Relationship Id="rId4" Type="http://schemas.openxmlformats.org/officeDocument/2006/relationships/slideLayout" Target="../slideLayouts/slideLayout18.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slideLayout" Target="../slideLayouts/slideLayout20.xml"/><Relationship Id="rId1" Type="http://schemas.openxmlformats.org/officeDocument/2006/relationships/slideLayout" Target="../slideLayouts/slideLayout19.xml"/><Relationship Id="rId4"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3" Type="http://schemas.openxmlformats.org/officeDocument/2006/relationships/theme" Target="../theme/theme9.xml"/><Relationship Id="rId2" Type="http://schemas.openxmlformats.org/officeDocument/2006/relationships/slideLayout" Target="../slideLayouts/slideLayout2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8766039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5" r:id="rId4"/>
    <p:sldLayoutId id="2147483713" r:id="rId5"/>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blipFill rotWithShape="1">
            <a:blip r:embed="rId6"/>
            <a:stretch>
              <a:fillRect/>
            </a:stretch>
          </a:blipFill>
          <a:ln w="19050">
            <a:solidFill>
              <a:srgbClr val="0A5B74"/>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sz="1800" b="0" i="0" dirty="0">
              <a:solidFill>
                <a:prstClr val="white"/>
              </a:solidFill>
              <a:latin typeface="Cambria" panose="02040503050406030204" pitchFamily="18" charset="0"/>
            </a:endParaRPr>
          </a:p>
        </p:txBody>
      </p:sp>
      <p:sp>
        <p:nvSpPr>
          <p:cNvPr id="2" name="Title Placeholder 1"/>
          <p:cNvSpPr>
            <a:spLocks noGrp="1"/>
          </p:cNvSpPr>
          <p:nvPr>
            <p:ph type="title"/>
          </p:nvPr>
        </p:nvSpPr>
        <p:spPr>
          <a:xfrm>
            <a:off x="462850" y="592656"/>
            <a:ext cx="11288889" cy="592673"/>
          </a:xfrm>
          <a:prstGeom prst="rect">
            <a:avLst/>
          </a:prstGeom>
        </p:spPr>
        <p:txBody>
          <a:bodyPr vert="horz" lIns="0" tIns="0" rIns="0" bIns="0" rtlCol="0" anchor="t" anchorCtr="0">
            <a:noAutofit/>
          </a:bodyPr>
          <a:lstStyle/>
          <a:p>
            <a:r>
              <a:rPr lang="en-US" dirty="0"/>
              <a:t>Click To Edit Master Title Style</a:t>
            </a:r>
          </a:p>
        </p:txBody>
      </p:sp>
      <p:sp>
        <p:nvSpPr>
          <p:cNvPr id="6" name="Slide Number Placeholder 5"/>
          <p:cNvSpPr>
            <a:spLocks noGrp="1"/>
          </p:cNvSpPr>
          <p:nvPr>
            <p:ph type="sldNum" sz="quarter" idx="4"/>
          </p:nvPr>
        </p:nvSpPr>
        <p:spPr>
          <a:xfrm>
            <a:off x="8737606" y="6632056"/>
            <a:ext cx="3160889" cy="225955"/>
          </a:xfrm>
          <a:prstGeom prst="rect">
            <a:avLst/>
          </a:prstGeom>
        </p:spPr>
        <p:txBody>
          <a:bodyPr vert="horz" wrap="square" lIns="91440" tIns="45720" rIns="91440" bIns="45720" numCol="1" anchor="ctr" anchorCtr="0" compatLnSpc="1">
            <a:prstTxWarp prst="textNoShape">
              <a:avLst/>
            </a:prstTxWarp>
          </a:bodyPr>
          <a:lstStyle>
            <a:lvl1pPr algn="r">
              <a:defRPr sz="1000" b="0" i="0">
                <a:solidFill>
                  <a:schemeClr val="bg1"/>
                </a:solidFill>
                <a:latin typeface="Cambria" panose="02040503050406030204" pitchFamily="18" charset="0"/>
                <a:cs typeface="Arial" charset="0"/>
              </a:defRPr>
            </a:lvl1pPr>
          </a:lstStyle>
          <a:p>
            <a:pPr defTabSz="457200" fontAlgn="base">
              <a:spcBef>
                <a:spcPct val="0"/>
              </a:spcBef>
              <a:spcAft>
                <a:spcPct val="0"/>
              </a:spcAft>
            </a:pPr>
            <a:fld id="{C22D4794-4183-DC44-9F89-F8E20243ACC7}" type="slidenum">
              <a:rPr lang="en-US" smtClean="0">
                <a:solidFill>
                  <a:prstClr val="white"/>
                </a:solidFill>
                <a:ea typeface="ＭＳ Ｐゴシック" charset="0"/>
              </a:rPr>
              <a:pPr defTabSz="457200" fontAlgn="base">
                <a:spcBef>
                  <a:spcPct val="0"/>
                </a:spcBef>
                <a:spcAft>
                  <a:spcPct val="0"/>
                </a:spcAft>
              </a:pPr>
              <a:t>‹#›</a:t>
            </a:fld>
            <a:endParaRPr lang="en-US" dirty="0">
              <a:solidFill>
                <a:prstClr val="white"/>
              </a:solidFill>
              <a:ea typeface="ＭＳ Ｐゴシック" charset="0"/>
            </a:endParaRPr>
          </a:p>
        </p:txBody>
      </p:sp>
    </p:spTree>
    <p:extLst>
      <p:ext uri="{BB962C8B-B14F-4D97-AF65-F5344CB8AC3E}">
        <p14:creationId xmlns:p14="http://schemas.microsoft.com/office/powerpoint/2010/main" val="3699413533"/>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Lst>
  <p:txStyles>
    <p:titleStyle>
      <a:lvl1pPr algn="l" defTabSz="457200" rtl="0" eaLnBrk="0" fontAlgn="base" hangingPunct="0">
        <a:spcBef>
          <a:spcPct val="0"/>
        </a:spcBef>
        <a:spcAft>
          <a:spcPct val="0"/>
        </a:spcAft>
        <a:defRPr sz="3200" b="0" i="0" kern="1200" spc="130">
          <a:solidFill>
            <a:schemeClr val="bg1"/>
          </a:solidFill>
          <a:latin typeface="Cambria" panose="02040503050406030204" pitchFamily="18" charset="0"/>
          <a:ea typeface="ＭＳ Ｐゴシック" charset="-128"/>
          <a:cs typeface="Cambria" panose="02040503050406030204" pitchFamily="18" charset="0"/>
        </a:defRPr>
      </a:lvl1pPr>
      <a:lvl2pPr algn="l" defTabSz="457200" rtl="0" eaLnBrk="0" fontAlgn="base" hangingPunct="0">
        <a:spcBef>
          <a:spcPct val="0"/>
        </a:spcBef>
        <a:spcAft>
          <a:spcPct val="0"/>
        </a:spcAft>
        <a:defRPr sz="2000">
          <a:solidFill>
            <a:schemeClr val="bg1"/>
          </a:solidFill>
          <a:latin typeface="Arial" charset="0"/>
          <a:ea typeface="ＭＳ Ｐゴシック" charset="-128"/>
        </a:defRPr>
      </a:lvl2pPr>
      <a:lvl3pPr algn="l" defTabSz="457200" rtl="0" eaLnBrk="0" fontAlgn="base" hangingPunct="0">
        <a:spcBef>
          <a:spcPct val="0"/>
        </a:spcBef>
        <a:spcAft>
          <a:spcPct val="0"/>
        </a:spcAft>
        <a:defRPr sz="2000">
          <a:solidFill>
            <a:schemeClr val="bg1"/>
          </a:solidFill>
          <a:latin typeface="Arial" charset="0"/>
          <a:ea typeface="ＭＳ Ｐゴシック" charset="-128"/>
        </a:defRPr>
      </a:lvl3pPr>
      <a:lvl4pPr algn="l" defTabSz="457200" rtl="0" eaLnBrk="0" fontAlgn="base" hangingPunct="0">
        <a:spcBef>
          <a:spcPct val="0"/>
        </a:spcBef>
        <a:spcAft>
          <a:spcPct val="0"/>
        </a:spcAft>
        <a:defRPr sz="2000">
          <a:solidFill>
            <a:schemeClr val="bg1"/>
          </a:solidFill>
          <a:latin typeface="Arial" charset="0"/>
          <a:ea typeface="ＭＳ Ｐゴシック" charset="-128"/>
        </a:defRPr>
      </a:lvl4pPr>
      <a:lvl5pPr algn="l" defTabSz="457200" rtl="0" eaLnBrk="0" fontAlgn="base" hangingPunct="0">
        <a:spcBef>
          <a:spcPct val="0"/>
        </a:spcBef>
        <a:spcAft>
          <a:spcPct val="0"/>
        </a:spcAft>
        <a:defRPr sz="2000">
          <a:solidFill>
            <a:schemeClr val="bg1"/>
          </a:solidFill>
          <a:latin typeface="Arial" charset="0"/>
          <a:ea typeface="ＭＳ Ｐゴシック" charset="-128"/>
        </a:defRPr>
      </a:lvl5pPr>
      <a:lvl6pPr marL="457200" algn="l" defTabSz="457200" rtl="0" fontAlgn="base">
        <a:spcBef>
          <a:spcPct val="0"/>
        </a:spcBef>
        <a:spcAft>
          <a:spcPct val="0"/>
        </a:spcAft>
        <a:defRPr sz="2000">
          <a:solidFill>
            <a:schemeClr val="bg1"/>
          </a:solidFill>
          <a:latin typeface="Arial" charset="0"/>
          <a:ea typeface="ＭＳ Ｐゴシック" charset="-128"/>
        </a:defRPr>
      </a:lvl6pPr>
      <a:lvl7pPr marL="914400" algn="l" defTabSz="457200" rtl="0" fontAlgn="base">
        <a:spcBef>
          <a:spcPct val="0"/>
        </a:spcBef>
        <a:spcAft>
          <a:spcPct val="0"/>
        </a:spcAft>
        <a:defRPr sz="2000">
          <a:solidFill>
            <a:schemeClr val="bg1"/>
          </a:solidFill>
          <a:latin typeface="Arial" charset="0"/>
          <a:ea typeface="ＭＳ Ｐゴシック" charset="-128"/>
        </a:defRPr>
      </a:lvl7pPr>
      <a:lvl8pPr marL="1371600" algn="l" defTabSz="457200" rtl="0" fontAlgn="base">
        <a:spcBef>
          <a:spcPct val="0"/>
        </a:spcBef>
        <a:spcAft>
          <a:spcPct val="0"/>
        </a:spcAft>
        <a:defRPr sz="2000">
          <a:solidFill>
            <a:schemeClr val="bg1"/>
          </a:solidFill>
          <a:latin typeface="Arial" charset="0"/>
          <a:ea typeface="ＭＳ Ｐゴシック" charset="-128"/>
        </a:defRPr>
      </a:lvl8pPr>
      <a:lvl9pPr marL="1828800" algn="l" defTabSz="457200" rtl="0" fontAlgn="base">
        <a:spcBef>
          <a:spcPct val="0"/>
        </a:spcBef>
        <a:spcAft>
          <a:spcPct val="0"/>
        </a:spcAft>
        <a:defRPr sz="2000">
          <a:solidFill>
            <a:schemeClr val="bg1"/>
          </a:solidFill>
          <a:latin typeface="Arial" charset="0"/>
          <a:ea typeface="ＭＳ Ｐゴシック" charset="-128"/>
        </a:defRPr>
      </a:lvl9pPr>
    </p:titleStyle>
    <p:bodyStyle>
      <a:lvl1pPr marL="342900" indent="-342900" algn="l" defTabSz="457200" rtl="0" eaLnBrk="0" fontAlgn="base" hangingPunct="0">
        <a:spcBef>
          <a:spcPct val="20000"/>
        </a:spcBef>
        <a:spcAft>
          <a:spcPct val="0"/>
        </a:spcAft>
        <a:buFont typeface="Arial" charset="0"/>
        <a:buChar char="•"/>
        <a:defRPr sz="1600" kern="1200">
          <a:solidFill>
            <a:schemeClr val="bg1"/>
          </a:solidFill>
          <a:latin typeface="Arial"/>
          <a:ea typeface="ＭＳ Ｐゴシック" charset="-128"/>
          <a:cs typeface="Arial"/>
        </a:defRPr>
      </a:lvl1pPr>
      <a:lvl2pPr marL="742950" indent="-285750" algn="l" defTabSz="457200" rtl="0" eaLnBrk="0" fontAlgn="base" hangingPunct="0">
        <a:spcBef>
          <a:spcPct val="20000"/>
        </a:spcBef>
        <a:spcAft>
          <a:spcPct val="0"/>
        </a:spcAft>
        <a:buFont typeface="Arial" charset="0"/>
        <a:buChar char="–"/>
        <a:defRPr sz="1400" kern="1200">
          <a:solidFill>
            <a:schemeClr val="bg1"/>
          </a:solidFill>
          <a:latin typeface="Arial"/>
          <a:ea typeface="ＭＳ Ｐゴシック" charset="-128"/>
          <a:cs typeface="Arial"/>
        </a:defRPr>
      </a:lvl2pPr>
      <a:lvl3pPr marL="1143000" indent="-228600" algn="l" defTabSz="457200" rtl="0" eaLnBrk="0" fontAlgn="base" hangingPunct="0">
        <a:spcBef>
          <a:spcPct val="20000"/>
        </a:spcBef>
        <a:spcAft>
          <a:spcPct val="0"/>
        </a:spcAft>
        <a:buFont typeface="Arial" charset="0"/>
        <a:buChar char="•"/>
        <a:defRPr sz="1200" kern="1200">
          <a:solidFill>
            <a:schemeClr val="bg1"/>
          </a:solidFill>
          <a:latin typeface="Arial"/>
          <a:ea typeface="ＭＳ Ｐゴシック" charset="-128"/>
          <a:cs typeface="Arial"/>
        </a:defRPr>
      </a:lvl3pPr>
      <a:lvl4pPr marL="16002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4pPr>
      <a:lvl5pPr marL="20574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33220926"/>
      </p:ext>
    </p:extLst>
  </p:cSld>
  <p:clrMap bg1="lt1" tx1="dk1" bg2="lt2" tx2="dk2" accent1="accent1" accent2="accent2" accent3="accent3" accent4="accent4" accent5="accent5" accent6="accent6" hlink="hlink" folHlink="folHlink"/>
  <p:sldLayoutIdLst>
    <p:sldLayoutId id="2147483670"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818106467"/>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715" r:id="rId3"/>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sz="1800" b="0" i="0" dirty="0">
              <a:solidFill>
                <a:srgbClr val="FFFFFF"/>
              </a:solidFill>
              <a:latin typeface="Cambria" panose="02040503050406030204" pitchFamily="18" charset="0"/>
            </a:endParaRPr>
          </a:p>
        </p:txBody>
      </p:sp>
      <p:sp>
        <p:nvSpPr>
          <p:cNvPr id="614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6148"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109375186"/>
      </p:ext>
    </p:extLst>
  </p:cSld>
  <p:clrMap bg1="lt1" tx1="dk1" bg2="lt2" tx2="dk2" accent1="accent1" accent2="accent2" accent3="accent3" accent4="accent4" accent5="accent5" accent6="accent6" hlink="hlink" folHlink="folHlink"/>
  <p:sldLayoutIdLst>
    <p:sldLayoutId id="2147483675"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723028240"/>
      </p:ext>
    </p:extLst>
  </p:cSld>
  <p:clrMap bg1="lt1" tx1="dk1" bg2="lt2" tx2="dk2" accent1="accent1" accent2="accent2" accent3="accent3" accent4="accent4" accent5="accent5" accent6="accent6" hlink="hlink" folHlink="folHlink"/>
  <p:sldLayoutIdLst>
    <p:sldLayoutId id="2147483677" r:id="rId1"/>
    <p:sldLayoutId id="2147483678"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705857204"/>
      </p:ext>
    </p:extLst>
  </p:cSld>
  <p:clrMap bg1="lt1" tx1="dk1" bg2="lt2" tx2="dk2" accent1="accent1" accent2="accent2" accent3="accent3" accent4="accent4" accent5="accent5" accent6="accent6" hlink="hlink" folHlink="folHlink"/>
  <p:sldLayoutIdLst>
    <p:sldLayoutId id="2147483683" r:id="rId1"/>
    <p:sldLayoutId id="2147483684"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199957755"/>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712" r:id="rId3"/>
    <p:sldLayoutId id="2147483714" r:id="rId4"/>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237164169"/>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711" r:id="rId3"/>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874164344"/>
      </p:ext>
    </p:extLst>
  </p:cSld>
  <p:clrMap bg1="lt1" tx1="dk1" bg2="lt2" tx2="dk2" accent1="accent1" accent2="accent2" accent3="accent3" accent4="accent4" accent5="accent5" accent6="accent6" hlink="hlink" folHlink="folHlink"/>
  <p:sldLayoutIdLst>
    <p:sldLayoutId id="2147483692" r:id="rId1"/>
    <p:sldLayoutId id="2147483693"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Z9zcxt0oCGM" TargetMode="External"/><Relationship Id="rId2" Type="http://schemas.openxmlformats.org/officeDocument/2006/relationships/notesSlide" Target="../notesSlides/notesSlide12.xml"/><Relationship Id="rId1" Type="http://schemas.openxmlformats.org/officeDocument/2006/relationships/slideLayout" Target="../slideLayouts/slideLayout16.xml"/><Relationship Id="rId4" Type="http://schemas.openxmlformats.org/officeDocument/2006/relationships/image" Target="../media/image6.emf"/></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4.xml"/><Relationship Id="rId5" Type="http://schemas.openxmlformats.org/officeDocument/2006/relationships/image" Target="../media/image11.pn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13.emf"/><Relationship Id="rId7" Type="http://schemas.openxmlformats.org/officeDocument/2006/relationships/image" Target="../media/image17.emf"/><Relationship Id="rId2" Type="http://schemas.openxmlformats.org/officeDocument/2006/relationships/notesSlide" Target="../notesSlides/notesSlide19.xml"/><Relationship Id="rId1" Type="http://schemas.openxmlformats.org/officeDocument/2006/relationships/slideLayout" Target="../slideLayouts/slideLayout16.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14.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8" Type="http://schemas.openxmlformats.org/officeDocument/2006/relationships/image" Target="../media/image23.emf"/><Relationship Id="rId3" Type="http://schemas.openxmlformats.org/officeDocument/2006/relationships/image" Target="../media/image18.emf"/><Relationship Id="rId7" Type="http://schemas.openxmlformats.org/officeDocument/2006/relationships/image" Target="../media/image22.emf"/><Relationship Id="rId2" Type="http://schemas.openxmlformats.org/officeDocument/2006/relationships/notesSlide" Target="../notesSlides/notesSlide23.xml"/><Relationship Id="rId1" Type="http://schemas.openxmlformats.org/officeDocument/2006/relationships/slideLayout" Target="../slideLayouts/slideLayout20.xml"/><Relationship Id="rId6" Type="http://schemas.openxmlformats.org/officeDocument/2006/relationships/image" Target="../media/image21.emf"/><Relationship Id="rId11" Type="http://schemas.openxmlformats.org/officeDocument/2006/relationships/image" Target="../media/image26.emf"/><Relationship Id="rId5" Type="http://schemas.openxmlformats.org/officeDocument/2006/relationships/image" Target="../media/image20.emf"/><Relationship Id="rId10" Type="http://schemas.openxmlformats.org/officeDocument/2006/relationships/image" Target="../media/image25.emf"/><Relationship Id="rId4" Type="http://schemas.openxmlformats.org/officeDocument/2006/relationships/image" Target="../media/image19.emf"/><Relationship Id="rId9" Type="http://schemas.openxmlformats.org/officeDocument/2006/relationships/image" Target="../media/image24.em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8" Type="http://schemas.openxmlformats.org/officeDocument/2006/relationships/image" Target="../media/image32.emf"/><Relationship Id="rId3" Type="http://schemas.openxmlformats.org/officeDocument/2006/relationships/image" Target="../media/image27.emf"/><Relationship Id="rId7" Type="http://schemas.openxmlformats.org/officeDocument/2006/relationships/image" Target="../media/image31.emf"/><Relationship Id="rId2" Type="http://schemas.openxmlformats.org/officeDocument/2006/relationships/notesSlide" Target="../notesSlides/notesSlide25.xml"/><Relationship Id="rId1" Type="http://schemas.openxmlformats.org/officeDocument/2006/relationships/slideLayout" Target="../slideLayouts/slideLayout20.xml"/><Relationship Id="rId6" Type="http://schemas.openxmlformats.org/officeDocument/2006/relationships/image" Target="../media/image30.emf"/><Relationship Id="rId11" Type="http://schemas.openxmlformats.org/officeDocument/2006/relationships/image" Target="../media/image35.emf"/><Relationship Id="rId5" Type="http://schemas.openxmlformats.org/officeDocument/2006/relationships/image" Target="../media/image29.emf"/><Relationship Id="rId10" Type="http://schemas.openxmlformats.org/officeDocument/2006/relationships/image" Target="../media/image34.emf"/><Relationship Id="rId4" Type="http://schemas.openxmlformats.org/officeDocument/2006/relationships/image" Target="../media/image28.emf"/><Relationship Id="rId9" Type="http://schemas.openxmlformats.org/officeDocument/2006/relationships/image" Target="../media/image33.emf"/></Relationships>
</file>

<file path=ppt/slides/_rels/slide26.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8" Type="http://schemas.openxmlformats.org/officeDocument/2006/relationships/image" Target="../media/image46.emf"/><Relationship Id="rId13" Type="http://schemas.openxmlformats.org/officeDocument/2006/relationships/image" Target="../media/image51.emf"/><Relationship Id="rId3" Type="http://schemas.openxmlformats.org/officeDocument/2006/relationships/image" Target="../media/image41.emf"/><Relationship Id="rId7" Type="http://schemas.openxmlformats.org/officeDocument/2006/relationships/image" Target="../media/image45.emf"/><Relationship Id="rId12" Type="http://schemas.openxmlformats.org/officeDocument/2006/relationships/image" Target="../media/image50.emf"/><Relationship Id="rId2" Type="http://schemas.openxmlformats.org/officeDocument/2006/relationships/notesSlide" Target="../notesSlides/notesSlide35.xml"/><Relationship Id="rId1" Type="http://schemas.openxmlformats.org/officeDocument/2006/relationships/slideLayout" Target="../slideLayouts/slideLayout7.xml"/><Relationship Id="rId6" Type="http://schemas.openxmlformats.org/officeDocument/2006/relationships/image" Target="../media/image44.emf"/><Relationship Id="rId11" Type="http://schemas.openxmlformats.org/officeDocument/2006/relationships/image" Target="../media/image49.emf"/><Relationship Id="rId5" Type="http://schemas.openxmlformats.org/officeDocument/2006/relationships/image" Target="../media/image43.emf"/><Relationship Id="rId10" Type="http://schemas.openxmlformats.org/officeDocument/2006/relationships/image" Target="../media/image48.emf"/><Relationship Id="rId4" Type="http://schemas.openxmlformats.org/officeDocument/2006/relationships/image" Target="../media/image42.emf"/><Relationship Id="rId9" Type="http://schemas.openxmlformats.org/officeDocument/2006/relationships/image" Target="../media/image47.emf"/><Relationship Id="rId14" Type="http://schemas.openxmlformats.org/officeDocument/2006/relationships/image" Target="../media/image52.emf"/></Relationships>
</file>

<file path=ppt/slides/_rels/slide36.xml.rels><?xml version="1.0" encoding="UTF-8" standalone="yes"?>
<Relationships xmlns="http://schemas.openxmlformats.org/package/2006/relationships"><Relationship Id="rId8" Type="http://schemas.openxmlformats.org/officeDocument/2006/relationships/image" Target="../media/image58.emf"/><Relationship Id="rId3" Type="http://schemas.openxmlformats.org/officeDocument/2006/relationships/image" Target="../media/image53.emf"/><Relationship Id="rId7" Type="http://schemas.openxmlformats.org/officeDocument/2006/relationships/image" Target="../media/image57.emf"/><Relationship Id="rId2" Type="http://schemas.openxmlformats.org/officeDocument/2006/relationships/notesSlide" Target="../notesSlides/notesSlide36.xml"/><Relationship Id="rId1" Type="http://schemas.openxmlformats.org/officeDocument/2006/relationships/slideLayout" Target="../slideLayouts/slideLayout20.xml"/><Relationship Id="rId6" Type="http://schemas.openxmlformats.org/officeDocument/2006/relationships/image" Target="../media/image56.emf"/><Relationship Id="rId5" Type="http://schemas.openxmlformats.org/officeDocument/2006/relationships/image" Target="../media/image55.emf"/><Relationship Id="rId10" Type="http://schemas.openxmlformats.org/officeDocument/2006/relationships/image" Target="../media/image60.emf"/><Relationship Id="rId4" Type="http://schemas.openxmlformats.org/officeDocument/2006/relationships/image" Target="../media/image54.emf"/><Relationship Id="rId9" Type="http://schemas.openxmlformats.org/officeDocument/2006/relationships/image" Target="../media/image59.emf"/></Relationships>
</file>

<file path=ppt/slides/_rels/slide37.xml.rels><?xml version="1.0" encoding="UTF-8" standalone="yes"?>
<Relationships xmlns="http://schemas.openxmlformats.org/package/2006/relationships"><Relationship Id="rId8" Type="http://schemas.openxmlformats.org/officeDocument/2006/relationships/image" Target="../media/image58.emf"/><Relationship Id="rId3" Type="http://schemas.openxmlformats.org/officeDocument/2006/relationships/image" Target="../media/image53.emf"/><Relationship Id="rId7" Type="http://schemas.openxmlformats.org/officeDocument/2006/relationships/image" Target="../media/image57.emf"/><Relationship Id="rId2" Type="http://schemas.openxmlformats.org/officeDocument/2006/relationships/notesSlide" Target="../notesSlides/notesSlide37.xml"/><Relationship Id="rId1" Type="http://schemas.openxmlformats.org/officeDocument/2006/relationships/slideLayout" Target="../slideLayouts/slideLayout20.xml"/><Relationship Id="rId6" Type="http://schemas.openxmlformats.org/officeDocument/2006/relationships/image" Target="../media/image56.emf"/><Relationship Id="rId5" Type="http://schemas.openxmlformats.org/officeDocument/2006/relationships/image" Target="../media/image55.emf"/><Relationship Id="rId10" Type="http://schemas.openxmlformats.org/officeDocument/2006/relationships/image" Target="../media/image60.emf"/><Relationship Id="rId4" Type="http://schemas.openxmlformats.org/officeDocument/2006/relationships/image" Target="../media/image54.emf"/><Relationship Id="rId9" Type="http://schemas.openxmlformats.org/officeDocument/2006/relationships/image" Target="../media/image59.emf"/></Relationships>
</file>

<file path=ppt/slides/_rels/slide38.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3" Type="http://schemas.openxmlformats.org/officeDocument/2006/relationships/hyperlink" Target="https://iig.wwnorton.com/prinecomi2/full/page/382_monopoly_in_one_man_band" TargetMode="External"/><Relationship Id="rId2" Type="http://schemas.openxmlformats.org/officeDocument/2006/relationships/notesSlide" Target="../notesSlides/notesSlide41.xml"/><Relationship Id="rId1" Type="http://schemas.openxmlformats.org/officeDocument/2006/relationships/slideLayout" Target="../slideLayouts/slideLayout16.xml"/><Relationship Id="rId4" Type="http://schemas.openxmlformats.org/officeDocument/2006/relationships/image" Target="../media/image6.emf"/></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8" Type="http://schemas.openxmlformats.org/officeDocument/2006/relationships/image" Target="../media/image68.emf"/><Relationship Id="rId3" Type="http://schemas.openxmlformats.org/officeDocument/2006/relationships/image" Target="../media/image63.emf"/><Relationship Id="rId7" Type="http://schemas.openxmlformats.org/officeDocument/2006/relationships/image" Target="../media/image67.emf"/><Relationship Id="rId12" Type="http://schemas.openxmlformats.org/officeDocument/2006/relationships/image" Target="../media/image72.emf"/><Relationship Id="rId2" Type="http://schemas.openxmlformats.org/officeDocument/2006/relationships/notesSlide" Target="../notesSlides/notesSlide45.xml"/><Relationship Id="rId1" Type="http://schemas.openxmlformats.org/officeDocument/2006/relationships/slideLayout" Target="../slideLayouts/slideLayout2.xml"/><Relationship Id="rId6" Type="http://schemas.openxmlformats.org/officeDocument/2006/relationships/image" Target="../media/image66.emf"/><Relationship Id="rId11" Type="http://schemas.openxmlformats.org/officeDocument/2006/relationships/image" Target="../media/image71.emf"/><Relationship Id="rId5" Type="http://schemas.openxmlformats.org/officeDocument/2006/relationships/image" Target="../media/image65.emf"/><Relationship Id="rId10" Type="http://schemas.openxmlformats.org/officeDocument/2006/relationships/image" Target="../media/image70.emf"/><Relationship Id="rId4" Type="http://schemas.openxmlformats.org/officeDocument/2006/relationships/image" Target="../media/image64.emf"/><Relationship Id="rId9" Type="http://schemas.openxmlformats.org/officeDocument/2006/relationships/image" Target="../media/image69.emf"/></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3" Type="http://schemas.openxmlformats.org/officeDocument/2006/relationships/hyperlink" Target="https://www.youtube.com/watch?v=M2lfZg-apSA" TargetMode="External"/><Relationship Id="rId2" Type="http://schemas.openxmlformats.org/officeDocument/2006/relationships/notesSlide" Target="../notesSlides/notesSlide48.xml"/><Relationship Id="rId1" Type="http://schemas.openxmlformats.org/officeDocument/2006/relationships/slideLayout" Target="../slideLayouts/slideLayout16.xml"/><Relationship Id="rId4" Type="http://schemas.openxmlformats.org/officeDocument/2006/relationships/image" Target="../media/image6.emf"/></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itle 1"/>
          <p:cNvSpPr>
            <a:spLocks noGrp="1"/>
          </p:cNvSpPr>
          <p:nvPr>
            <p:ph type="ctrTitle"/>
          </p:nvPr>
        </p:nvSpPr>
        <p:spPr>
          <a:xfrm>
            <a:off x="5253046" y="1350965"/>
            <a:ext cx="5412417" cy="4179887"/>
          </a:xfrm>
        </p:spPr>
        <p:txBody>
          <a:bodyPr>
            <a:normAutofit/>
          </a:bodyPr>
          <a:lstStyle/>
          <a:p>
            <a:pPr algn="ctr" eaLnBrk="1" hangingPunct="1">
              <a:defRPr/>
            </a:pPr>
            <a:r>
              <a:rPr lang="tr-TR" sz="6600" b="1" cap="none" dirty="0">
                <a:latin typeface="Cambria"/>
                <a:ea typeface="MS PGothic" charset="0"/>
                <a:cs typeface="Cambria"/>
              </a:rPr>
              <a:t>Ekonomi I</a:t>
            </a:r>
            <a:endParaRPr lang="tr-TR" sz="6600" b="1" cap="none" dirty="0">
              <a:ea typeface="MS PGothic" charset="0"/>
              <a:cs typeface="Arial" panose="020B0604020202020204" pitchFamily="34" charset="0"/>
            </a:endParaRPr>
          </a:p>
        </p:txBody>
      </p:sp>
      <p:sp>
        <p:nvSpPr>
          <p:cNvPr id="7170" name="Text Placeholder 2"/>
          <p:cNvSpPr>
            <a:spLocks noGrp="1"/>
          </p:cNvSpPr>
          <p:nvPr>
            <p:ph type="body" sz="quarter" idx="10"/>
          </p:nvPr>
        </p:nvSpPr>
        <p:spPr>
          <a:xfrm>
            <a:off x="1041401" y="1350965"/>
            <a:ext cx="3619499" cy="4179887"/>
          </a:xfrm>
        </p:spPr>
        <p:txBody>
          <a:bodyPr/>
          <a:lstStyle/>
          <a:p>
            <a:pPr eaLnBrk="1" hangingPunct="1"/>
            <a:r>
              <a:rPr lang="tr-TR" altLang="en-US" sz="6600" dirty="0">
                <a:latin typeface="Cambria"/>
                <a:cs typeface="Cambria"/>
              </a:rPr>
              <a:t>Hafta #8</a:t>
            </a:r>
          </a:p>
        </p:txBody>
      </p:sp>
    </p:spTree>
    <p:extLst>
      <p:ext uri="{BB962C8B-B14F-4D97-AF65-F5344CB8AC3E}">
        <p14:creationId xmlns:p14="http://schemas.microsoft.com/office/powerpoint/2010/main" val="10735093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312535" y="180466"/>
            <a:ext cx="4924425" cy="944628"/>
          </a:xfrm>
        </p:spPr>
        <p:txBody>
          <a:bodyPr/>
          <a:lstStyle/>
          <a:p>
            <a:r>
              <a:rPr lang="tr-TR" sz="3600" b="1" dirty="0"/>
              <a:t>AT&amp;T Tekel mi?</a:t>
            </a:r>
            <a:br>
              <a:rPr lang="tr-TR" sz="3600" b="1" dirty="0"/>
            </a:br>
            <a:r>
              <a:rPr lang="tr-TR" sz="3600" b="1" dirty="0"/>
              <a:t>US Steel Tekel mi?</a:t>
            </a:r>
            <a:endParaRPr lang="tr-TR" sz="3600" dirty="0"/>
          </a:p>
        </p:txBody>
      </p:sp>
      <p:pic>
        <p:nvPicPr>
          <p:cNvPr id="4" name="Picture 3" descr="An infographic about Google titled: What about A T and T? For most of its 125 years in business, A T &amp; T has been a natural monopoly, sanctioned and regulated by the government under the banner of universal service. The rise of new technologies like microwave communications and competitors like M C I eroded the need or desire for a natural monopoly. The party was over in 1974 when the D O J filed an anti-trust suit against A T &amp; T. Eight years later a settlement was reached. A T &amp; T was split into 7 independent Regional Holding Companies. In Return, the government would allow A T &amp; T to have unregulated access to the computer and software market. A T &amp; T computer Systems was a failure despite creating the first commercial version of Unix. So what happened? A T &amp; T lost 70 percent of its value after the divestiture but after various mergers and acquisitions, the company now known as A T &amp; T is the largest non-oil and non-banking company in the world. Question: Could Google be seen as a public utility?"/>
          <p:cNvPicPr>
            <a:picLocks noChangeAspect="1"/>
          </p:cNvPicPr>
          <p:nvPr/>
        </p:nvPicPr>
        <p:blipFill rotWithShape="1">
          <a:blip r:embed="rId3">
            <a:extLst>
              <a:ext uri="{28A0092B-C50C-407E-A947-70E740481C1C}">
                <a14:useLocalDpi xmlns:a14="http://schemas.microsoft.com/office/drawing/2010/main" val="0"/>
              </a:ext>
            </a:extLst>
          </a:blip>
          <a:srcRect l="432" t="38139" r="927" b="41706"/>
          <a:stretch/>
        </p:blipFill>
        <p:spPr>
          <a:xfrm>
            <a:off x="1704754" y="240295"/>
            <a:ext cx="4374804" cy="6390168"/>
          </a:xfrm>
          <a:prstGeom prst="rect">
            <a:avLst/>
          </a:prstGeom>
        </p:spPr>
      </p:pic>
      <p:pic>
        <p:nvPicPr>
          <p:cNvPr id="5" name="Picture 4" descr="An infographic titled What about United States Steel? US Steel was created in 1901 when J.P. Morgan, Andrew Carnegie, Charles M. Schwab and other combined several steel companies into one, creating the first billion-dollar company. In its first year, it produced 67 percent of the steel in the United States. After journalist whipped up hysteria over the dangers of a monopoly, the government brought an anti-trust suit against United States Steel. They were cleared by the Supreme Court in 1920 for not engaging in “unreasonable” restraint of trade. By that time their market share had fallen to 50 percent and would continue to decline due to innovative and fast moving competitors. Such as Bethlehem Steel, run by former United States steel CEO, Charles M. Schwab. So what happened? The expected monopoly never materialized. After 100 years of operation United States Steel produces slightly more steel than it did in its first full year, tt 1902. Production peaked in 1953 and since then, foreign and domestic competition, labor disputes, and government intervention have whittled their market share down to 10 percent. Question: Is Google attracting too much attention for its size? Are there more innovating competitors run by ex-Googlers?"/>
          <p:cNvPicPr>
            <a:picLocks noChangeAspect="1"/>
          </p:cNvPicPr>
          <p:nvPr/>
        </p:nvPicPr>
        <p:blipFill rotWithShape="1">
          <a:blip r:embed="rId3">
            <a:extLst>
              <a:ext uri="{28A0092B-C50C-407E-A947-70E740481C1C}">
                <a14:useLocalDpi xmlns:a14="http://schemas.microsoft.com/office/drawing/2010/main" val="0"/>
              </a:ext>
            </a:extLst>
          </a:blip>
          <a:srcRect l="431" t="58605" r="-181" b="22480"/>
          <a:stretch/>
        </p:blipFill>
        <p:spPr>
          <a:xfrm>
            <a:off x="6340549" y="1125042"/>
            <a:ext cx="4078716" cy="5528931"/>
          </a:xfrm>
          <a:prstGeom prst="rect">
            <a:avLst/>
          </a:prstGeom>
        </p:spPr>
      </p:pic>
    </p:spTree>
    <p:extLst>
      <p:ext uri="{BB962C8B-B14F-4D97-AF65-F5344CB8AC3E}">
        <p14:creationId xmlns:p14="http://schemas.microsoft.com/office/powerpoint/2010/main" val="31775314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838329" y="311728"/>
            <a:ext cx="5033963" cy="1458912"/>
          </a:xfrm>
        </p:spPr>
        <p:txBody>
          <a:bodyPr/>
          <a:lstStyle/>
          <a:p>
            <a:r>
              <a:rPr lang="tr-TR" sz="3600" b="1" dirty="0" err="1"/>
              <a:t>Standard</a:t>
            </a:r>
            <a:r>
              <a:rPr lang="tr-TR" sz="3600" b="1" dirty="0"/>
              <a:t> </a:t>
            </a:r>
            <a:r>
              <a:rPr lang="tr-TR" sz="3600" b="1" dirty="0" err="1"/>
              <a:t>Oil</a:t>
            </a:r>
            <a:r>
              <a:rPr lang="tr-TR" sz="3600" b="1" dirty="0"/>
              <a:t> Tekel mi?</a:t>
            </a:r>
            <a:endParaRPr lang="tr-TR" dirty="0"/>
          </a:p>
        </p:txBody>
      </p:sp>
      <p:pic>
        <p:nvPicPr>
          <p:cNvPr id="2" name="Picture 1" descr="An infographic titled What about standard oil? Founded in 1870, John D. Rockefeller’s Standard Oil soon became one of the largest multinational corporations in the world. In 1904 Standard Oil controlled 91 percent of production and 85 percent of sales in the United States. Four years later, the government filed an anti-trust suit alleging a long list of unfair, controlling and abusive practices and tactics. The suit claimed Standard Oil would raise prices for it monopolized customer and lower them to hurt competitors. The Justice Department won the case. Standard Oil appealed but the decision was upheld by the Supreme Court. Standard oil was split into 34 separate companies. So what happened? While the standard oil company was atomized, Rockefeller, who owned a quarter of Standard’s stock now owned a quarter of all the new companies, whose value rose fivefold. Rockefeller emerged from the break up as the world’s richest man. At the time, 1 of every 65 dollars in the United States economy belonged to John D. Rockefeller. Question: Does Google’s use its dominate market share in monopolistic ways?"/>
          <p:cNvPicPr>
            <a:picLocks noChangeAspect="1"/>
          </p:cNvPicPr>
          <p:nvPr/>
        </p:nvPicPr>
        <p:blipFill rotWithShape="1">
          <a:blip r:embed="rId3">
            <a:extLst>
              <a:ext uri="{28A0092B-C50C-407E-A947-70E740481C1C}">
                <a14:useLocalDpi xmlns:a14="http://schemas.microsoft.com/office/drawing/2010/main" val="0"/>
              </a:ext>
            </a:extLst>
          </a:blip>
          <a:srcRect l="432" t="77364" r="-1"/>
          <a:stretch/>
        </p:blipFill>
        <p:spPr>
          <a:xfrm>
            <a:off x="6319709" y="311728"/>
            <a:ext cx="3836242" cy="6234545"/>
          </a:xfrm>
          <a:prstGeom prst="rect">
            <a:avLst/>
          </a:prstGeom>
        </p:spPr>
      </p:pic>
    </p:spTree>
    <p:extLst>
      <p:ext uri="{BB962C8B-B14F-4D97-AF65-F5344CB8AC3E}">
        <p14:creationId xmlns:p14="http://schemas.microsoft.com/office/powerpoint/2010/main" val="11282051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a:xfrm>
            <a:off x="1981200" y="227764"/>
            <a:ext cx="8229600" cy="1071648"/>
          </a:xfrm>
        </p:spPr>
        <p:txBody>
          <a:bodyPr/>
          <a:lstStyle/>
          <a:p>
            <a:r>
              <a:rPr lang="tr-TR" b="1" dirty="0">
                <a:cs typeface="Arial" pitchFamily="-107" charset="0"/>
              </a:rPr>
              <a:t>Ekonomi: </a:t>
            </a:r>
            <a:r>
              <a:rPr lang="tr-TR" b="1" i="1" dirty="0" err="1">
                <a:cs typeface="Arial" pitchFamily="-107" charset="0"/>
              </a:rPr>
              <a:t>Forrest</a:t>
            </a:r>
            <a:r>
              <a:rPr lang="tr-TR" b="1" i="1" dirty="0">
                <a:cs typeface="Arial" pitchFamily="-107" charset="0"/>
              </a:rPr>
              <a:t> </a:t>
            </a:r>
            <a:r>
              <a:rPr lang="tr-TR" b="1" i="1" dirty="0" err="1">
                <a:cs typeface="Arial" pitchFamily="-107" charset="0"/>
              </a:rPr>
              <a:t>Gump</a:t>
            </a:r>
            <a:endParaRPr lang="tr-TR" b="1" i="1" dirty="0">
              <a:cs typeface="Arial" pitchFamily="-107" charset="0"/>
            </a:endParaRPr>
          </a:p>
        </p:txBody>
      </p:sp>
      <p:sp>
        <p:nvSpPr>
          <p:cNvPr id="23554" name="Content Placeholder 2"/>
          <p:cNvSpPr>
            <a:spLocks noGrp="1"/>
          </p:cNvSpPr>
          <p:nvPr>
            <p:ph idx="1"/>
          </p:nvPr>
        </p:nvSpPr>
        <p:spPr>
          <a:xfrm>
            <a:off x="1981199" y="1712914"/>
            <a:ext cx="8879305" cy="1241425"/>
          </a:xfrm>
        </p:spPr>
        <p:txBody>
          <a:bodyPr/>
          <a:lstStyle/>
          <a:p>
            <a:r>
              <a:rPr lang="tr-TR" sz="3200" dirty="0">
                <a:cs typeface="Arial" pitchFamily="-107" charset="0"/>
              </a:rPr>
              <a:t>"</a:t>
            </a:r>
            <a:r>
              <a:rPr lang="tr-TR" sz="3200" dirty="0" err="1">
                <a:cs typeface="Arial" pitchFamily="-107" charset="0"/>
              </a:rPr>
              <a:t>Forrest</a:t>
            </a:r>
            <a:r>
              <a:rPr lang="tr-TR" sz="3200" dirty="0">
                <a:cs typeface="Arial" pitchFamily="-107" charset="0"/>
              </a:rPr>
              <a:t> </a:t>
            </a:r>
            <a:r>
              <a:rPr lang="tr-TR" sz="3200" dirty="0" err="1">
                <a:cs typeface="Arial" pitchFamily="-107" charset="0"/>
              </a:rPr>
              <a:t>Gump</a:t>
            </a:r>
            <a:r>
              <a:rPr lang="tr-TR" sz="3200" dirty="0">
                <a:cs typeface="Arial" pitchFamily="-107" charset="0"/>
              </a:rPr>
              <a:t>"</a:t>
            </a:r>
          </a:p>
          <a:p>
            <a:pPr lvl="1"/>
            <a:r>
              <a:rPr lang="tr-TR" sz="2800" dirty="0" err="1">
                <a:cs typeface="Arial" pitchFamily="-107" charset="0"/>
              </a:rPr>
              <a:t>Forrest</a:t>
            </a:r>
            <a:r>
              <a:rPr lang="tr-TR" sz="2800" dirty="0">
                <a:cs typeface="Arial" pitchFamily="-107" charset="0"/>
              </a:rPr>
              <a:t> </a:t>
            </a:r>
            <a:r>
              <a:rPr lang="tr-TR" sz="2800" dirty="0" err="1">
                <a:cs typeface="Arial" pitchFamily="-107" charset="0"/>
              </a:rPr>
              <a:t>Gump</a:t>
            </a:r>
            <a:r>
              <a:rPr lang="tr-TR" sz="2800" dirty="0">
                <a:cs typeface="Arial" pitchFamily="-107" charset="0"/>
              </a:rPr>
              <a:t> karides işine giriyor.</a:t>
            </a:r>
          </a:p>
        </p:txBody>
      </p:sp>
      <p:pic>
        <p:nvPicPr>
          <p:cNvPr id="23555" name="Picture 4" descr="An icon indicating that a video clip is present.">
            <a:hlinkClick r:id="rId3"/>
          </p:cNvPr>
          <p:cNvPicPr>
            <a:picLocks noChangeAspect="1"/>
          </p:cNvPicPr>
          <p:nvPr/>
        </p:nvPicPr>
        <p:blipFill>
          <a:blip r:embed="rId4"/>
          <a:srcRect l="20306" t="18303" r="22078" b="25455"/>
          <a:stretch>
            <a:fillRect/>
          </a:stretch>
        </p:blipFill>
        <p:spPr bwMode="auto">
          <a:xfrm>
            <a:off x="5321300" y="3150961"/>
            <a:ext cx="1549400" cy="1473200"/>
          </a:xfrm>
          <a:prstGeom prst="rect">
            <a:avLst/>
          </a:prstGeom>
          <a:noFill/>
          <a:ln w="9525">
            <a:noFill/>
            <a:miter lim="800000"/>
            <a:headEnd/>
            <a:tailEnd/>
          </a:ln>
        </p:spPr>
      </p:pic>
    </p:spTree>
    <p:extLst>
      <p:ext uri="{BB962C8B-B14F-4D97-AF65-F5344CB8AC3E}">
        <p14:creationId xmlns:p14="http://schemas.microsoft.com/office/powerpoint/2010/main" val="22458241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p:cNvSpPr>
          <p:nvPr>
            <p:ph type="title"/>
          </p:nvPr>
        </p:nvSpPr>
        <p:spPr>
          <a:xfrm>
            <a:off x="1755782" y="20331"/>
            <a:ext cx="8229600" cy="1527175"/>
          </a:xfrm>
        </p:spPr>
        <p:txBody>
          <a:bodyPr/>
          <a:lstStyle/>
          <a:p>
            <a:r>
              <a:rPr lang="tr-TR" altLang="en-US" b="1" dirty="0"/>
              <a:t>Doğal Giriş Engelleri</a:t>
            </a:r>
          </a:p>
        </p:txBody>
      </p:sp>
      <p:sp>
        <p:nvSpPr>
          <p:cNvPr id="9219" name="Content Placeholder 2"/>
          <p:cNvSpPr>
            <a:spLocks noGrp="1"/>
          </p:cNvSpPr>
          <p:nvPr>
            <p:ph idx="1"/>
          </p:nvPr>
        </p:nvSpPr>
        <p:spPr>
          <a:xfrm>
            <a:off x="1755782" y="1712913"/>
            <a:ext cx="6626218" cy="4895850"/>
          </a:xfrm>
        </p:spPr>
        <p:txBody>
          <a:bodyPr/>
          <a:lstStyle/>
          <a:p>
            <a:r>
              <a:rPr lang="tr-TR" altLang="en-US" sz="2800" dirty="0"/>
              <a:t>Doğal Giriş Engelleri</a:t>
            </a:r>
          </a:p>
          <a:p>
            <a:pPr lvl="1"/>
            <a:r>
              <a:rPr lang="tr-TR" altLang="en-US" sz="2400" dirty="0"/>
              <a:t>Kaynakların kontrolü</a:t>
            </a:r>
          </a:p>
          <a:p>
            <a:pPr lvl="1"/>
            <a:r>
              <a:rPr lang="tr-TR" altLang="en-US" sz="2400" dirty="0"/>
              <a:t>Eğer bir tekel üretim için gerekli olan kaynakların (girdi) tümünü kontrol ederse, rakipleri piyasaya giremez.</a:t>
            </a:r>
          </a:p>
          <a:p>
            <a:pPr lvl="1"/>
            <a:r>
              <a:rPr lang="tr-TR" altLang="en-US" sz="2400" dirty="0"/>
              <a:t>ALCOA ve De </a:t>
            </a:r>
            <a:r>
              <a:rPr lang="tr-TR" altLang="en-US" sz="2400" dirty="0" err="1"/>
              <a:t>Beers</a:t>
            </a:r>
            <a:r>
              <a:rPr lang="tr-TR" altLang="en-US" sz="2400" dirty="0"/>
              <a:t> örnekleri.</a:t>
            </a:r>
          </a:p>
          <a:p>
            <a:r>
              <a:rPr lang="tr-TR" altLang="en-US" sz="2800" dirty="0"/>
              <a:t>Potansiyel rakiplerin yeterli sermaye toplayamama durumu</a:t>
            </a:r>
          </a:p>
          <a:p>
            <a:pPr lvl="1"/>
            <a:r>
              <a:rPr lang="tr-TR" altLang="en-US" sz="2400" dirty="0"/>
              <a:t>Art arda gelen yıllar süren büyüme sonucunda tekeller oluşur. </a:t>
            </a:r>
          </a:p>
          <a:p>
            <a:pPr lvl="1"/>
            <a:r>
              <a:rPr lang="tr-TR" altLang="en-US" sz="2400" dirty="0"/>
              <a:t>Tekel bir firma ile yarışmak için $10 milyon sermaye bulabilir misin?</a:t>
            </a:r>
          </a:p>
        </p:txBody>
      </p:sp>
      <p:pic>
        <p:nvPicPr>
          <p:cNvPr id="9220" name="Picture 7" descr="I:\DirkTextbookN\Jpegs(All)\VOLUME_1_MICRO_Class-test\02_PRINECO_CH01.jpg"/>
          <p:cNvPicPr>
            <a:picLocks noChangeAspect="1" noChangeArrowheads="1"/>
          </p:cNvPicPr>
          <p:nvPr/>
        </p:nvPicPr>
        <p:blipFill>
          <a:blip r:embed="rId3">
            <a:extLst>
              <a:ext uri="{28A0092B-C50C-407E-A947-70E740481C1C}">
                <a14:useLocalDpi xmlns:a14="http://schemas.microsoft.com/office/drawing/2010/main" val="0"/>
              </a:ext>
            </a:extLst>
          </a:blip>
          <a:srcRect l="8125" t="8624" r="18643" b="9871"/>
          <a:stretch>
            <a:fillRect/>
          </a:stretch>
        </p:blipFill>
        <p:spPr bwMode="auto">
          <a:xfrm>
            <a:off x="9046362" y="1712913"/>
            <a:ext cx="2779712" cy="21478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400114315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9219">
                                            <p:txEl>
                                              <p:pRg st="2" end="2"/>
                                            </p:txEl>
                                          </p:spTgt>
                                        </p:tgtEl>
                                        <p:attrNameLst>
                                          <p:attrName>style.visibility</p:attrName>
                                        </p:attrNameLst>
                                      </p:cBhvr>
                                      <p:to>
                                        <p:strVal val="visible"/>
                                      </p:to>
                                    </p:set>
                                    <p:animEffect transition="in" filter="barn(inVertical)">
                                      <p:cBhvr>
                                        <p:cTn id="7" dur="500"/>
                                        <p:tgtEl>
                                          <p:spTgt spid="9219">
                                            <p:txEl>
                                              <p:pRg st="2" end="2"/>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9219">
                                            <p:txEl>
                                              <p:pRg st="3" end="3"/>
                                            </p:txEl>
                                          </p:spTgt>
                                        </p:tgtEl>
                                        <p:attrNameLst>
                                          <p:attrName>style.visibility</p:attrName>
                                        </p:attrNameLst>
                                      </p:cBhvr>
                                      <p:to>
                                        <p:strVal val="visible"/>
                                      </p:to>
                                    </p:set>
                                    <p:animEffect transition="in" filter="barn(inVertical)">
                                      <p:cBhvr>
                                        <p:cTn id="10" dur="500"/>
                                        <p:tgtEl>
                                          <p:spTgt spid="9219">
                                            <p:txEl>
                                              <p:pRg st="3" end="3"/>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9220"/>
                                        </p:tgtEl>
                                        <p:attrNameLst>
                                          <p:attrName>style.visibility</p:attrName>
                                        </p:attrNameLst>
                                      </p:cBhvr>
                                      <p:to>
                                        <p:strVal val="visible"/>
                                      </p:to>
                                    </p:set>
                                    <p:animEffect transition="in" filter="barn(inVertical)">
                                      <p:cBhvr>
                                        <p:cTn id="13" dur="500"/>
                                        <p:tgtEl>
                                          <p:spTgt spid="9220"/>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9219">
                                            <p:txEl>
                                              <p:pRg st="5" end="5"/>
                                            </p:txEl>
                                          </p:spTgt>
                                        </p:tgtEl>
                                        <p:attrNameLst>
                                          <p:attrName>style.visibility</p:attrName>
                                        </p:attrNameLst>
                                      </p:cBhvr>
                                      <p:to>
                                        <p:strVal val="visible"/>
                                      </p:to>
                                    </p:set>
                                    <p:animEffect transition="in" filter="barn(inVertical)">
                                      <p:cBhvr>
                                        <p:cTn id="18" dur="500"/>
                                        <p:tgtEl>
                                          <p:spTgt spid="9219">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nodeType="clickEffect">
                                  <p:stCondLst>
                                    <p:cond delay="0"/>
                                  </p:stCondLst>
                                  <p:childTnLst>
                                    <p:set>
                                      <p:cBhvr>
                                        <p:cTn id="22" dur="1" fill="hold">
                                          <p:stCondLst>
                                            <p:cond delay="0"/>
                                          </p:stCondLst>
                                        </p:cTn>
                                        <p:tgtEl>
                                          <p:spTgt spid="9219">
                                            <p:txEl>
                                              <p:pRg st="6" end="6"/>
                                            </p:txEl>
                                          </p:spTgt>
                                        </p:tgtEl>
                                        <p:attrNameLst>
                                          <p:attrName>style.visibility</p:attrName>
                                        </p:attrNameLst>
                                      </p:cBhvr>
                                      <p:to>
                                        <p:strVal val="visible"/>
                                      </p:to>
                                    </p:set>
                                    <p:animEffect transition="in" filter="barn(inVertical)">
                                      <p:cBhvr>
                                        <p:cTn id="23" dur="500"/>
                                        <p:tgtEl>
                                          <p:spTgt spid="921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p:cNvSpPr>
          <p:nvPr>
            <p:ph type="title"/>
          </p:nvPr>
        </p:nvSpPr>
        <p:spPr>
          <a:xfrm>
            <a:off x="1592265" y="28055"/>
            <a:ext cx="8229600" cy="1527175"/>
          </a:xfrm>
        </p:spPr>
        <p:txBody>
          <a:bodyPr/>
          <a:lstStyle/>
          <a:p>
            <a:r>
              <a:rPr lang="tr-TR" altLang="en-US" b="1" dirty="0"/>
              <a:t>Doğal Giriş Engelleri</a:t>
            </a:r>
          </a:p>
        </p:txBody>
      </p:sp>
      <p:sp>
        <p:nvSpPr>
          <p:cNvPr id="10243" name="Content Placeholder 2"/>
          <p:cNvSpPr>
            <a:spLocks noGrp="1"/>
          </p:cNvSpPr>
          <p:nvPr>
            <p:ph idx="1"/>
          </p:nvPr>
        </p:nvSpPr>
        <p:spPr>
          <a:xfrm>
            <a:off x="1592265" y="1555230"/>
            <a:ext cx="7901691" cy="5138738"/>
          </a:xfrm>
        </p:spPr>
        <p:txBody>
          <a:bodyPr/>
          <a:lstStyle/>
          <a:p>
            <a:r>
              <a:rPr lang="tr-TR" altLang="en-US" sz="2800" dirty="0"/>
              <a:t>Ölçek Ekonomileri</a:t>
            </a:r>
          </a:p>
          <a:p>
            <a:pPr lvl="1"/>
            <a:r>
              <a:rPr lang="tr-TR" altLang="ja-JP" sz="2400" dirty="0"/>
              <a:t>"Fazla üretim daha iyidir" (maliyet olarak daha etkin)</a:t>
            </a:r>
          </a:p>
          <a:p>
            <a:pPr lvl="1"/>
            <a:r>
              <a:rPr lang="tr-TR" altLang="en-US" sz="2400" dirty="0">
                <a:sym typeface="Wingdings" panose="05000000000000000000" pitchFamily="2" charset="2"/>
              </a:rPr>
              <a:t>Bunun nedeni çıktının büyük bir bölümünde </a:t>
            </a:r>
            <a:r>
              <a:rPr lang="tr-TR" altLang="en-US" sz="2400" dirty="0" err="1">
                <a:sym typeface="Wingdings" panose="05000000000000000000" pitchFamily="2" charset="2"/>
              </a:rPr>
              <a:t>ATC'nin</a:t>
            </a:r>
            <a:r>
              <a:rPr lang="tr-TR" altLang="en-US" sz="2400" dirty="0">
                <a:sym typeface="Wingdings" panose="05000000000000000000" pitchFamily="2" charset="2"/>
              </a:rPr>
              <a:t> aşağı-eğimli olmasındandır.</a:t>
            </a:r>
            <a:endParaRPr lang="tr-TR" altLang="en-US" sz="2400" dirty="0"/>
          </a:p>
          <a:p>
            <a:pPr lvl="1"/>
            <a:r>
              <a:rPr lang="tr-TR" altLang="en-US" sz="2400" dirty="0"/>
              <a:t>Düşük maliyetler </a:t>
            </a:r>
            <a:r>
              <a:rPr lang="tr-TR" altLang="en-US" sz="2400" dirty="0">
                <a:sym typeface="Wingdings" panose="05000000000000000000" pitchFamily="2" charset="2"/>
              </a:rPr>
              <a:t> düşük fiyatlar</a:t>
            </a:r>
          </a:p>
          <a:p>
            <a:pPr lvl="1"/>
            <a:r>
              <a:rPr lang="tr-TR" altLang="en-US" sz="2400" dirty="0">
                <a:sym typeface="Wingdings" panose="05000000000000000000" pitchFamily="2" charset="2"/>
              </a:rPr>
              <a:t>Araba üretimi, elektrik üretimi ve posta dağıtımı gibi</a:t>
            </a:r>
          </a:p>
          <a:p>
            <a:r>
              <a:rPr lang="tr-TR" altLang="en-US" sz="2800" dirty="0">
                <a:sym typeface="Wingdings" panose="05000000000000000000" pitchFamily="2" charset="2"/>
              </a:rPr>
              <a:t>Doğal Tekel</a:t>
            </a:r>
          </a:p>
          <a:p>
            <a:pPr lvl="1"/>
            <a:r>
              <a:rPr lang="tr-TR" altLang="en-US" sz="2400" dirty="0">
                <a:sym typeface="Wingdings" panose="05000000000000000000" pitchFamily="2" charset="2"/>
              </a:rPr>
              <a:t>Tek bir firmanın diğer herhangi bir potansiyel rakibinden daha az maliyeti olmasından dolayı tekel doğal olarak var olur.</a:t>
            </a:r>
          </a:p>
          <a:p>
            <a:pPr lvl="1"/>
            <a:r>
              <a:rPr lang="tr-TR" altLang="en-US" sz="2400" dirty="0">
                <a:sym typeface="Wingdings" panose="05000000000000000000" pitchFamily="2" charset="2"/>
              </a:rPr>
              <a:t>Ek olarak, bir firmayı birden çok firmaya bölmek maliyetleri arttırabilir.</a:t>
            </a:r>
          </a:p>
        </p:txBody>
      </p:sp>
      <p:pic>
        <p:nvPicPr>
          <p:cNvPr id="10244" name="Picture 5" descr="G:\DirkTextbookN\Jpegs(All)\JpegsBatch3LateJuly\iStock_000019833890Small.jpg"/>
          <p:cNvPicPr>
            <a:picLocks noChangeAspect="1" noChangeArrowheads="1"/>
          </p:cNvPicPr>
          <p:nvPr/>
        </p:nvPicPr>
        <p:blipFill>
          <a:blip r:embed="rId3">
            <a:extLst>
              <a:ext uri="{28A0092B-C50C-407E-A947-70E740481C1C}">
                <a14:useLocalDpi xmlns:a14="http://schemas.microsoft.com/office/drawing/2010/main" val="0"/>
              </a:ext>
            </a:extLst>
          </a:blip>
          <a:srcRect l="12329" t="17168" r="11195" b="16035"/>
          <a:stretch>
            <a:fillRect/>
          </a:stretch>
        </p:blipFill>
        <p:spPr bwMode="auto">
          <a:xfrm>
            <a:off x="9718376" y="1600200"/>
            <a:ext cx="2322512" cy="20304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39845579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0243">
                                            <p:txEl>
                                              <p:pRg st="1" end="1"/>
                                            </p:txEl>
                                          </p:spTgt>
                                        </p:tgtEl>
                                        <p:attrNameLst>
                                          <p:attrName>style.visibility</p:attrName>
                                        </p:attrNameLst>
                                      </p:cBhvr>
                                      <p:to>
                                        <p:strVal val="visible"/>
                                      </p:to>
                                    </p:set>
                                    <p:animEffect transition="in" filter="barn(inVertical)">
                                      <p:cBhvr>
                                        <p:cTn id="7" dur="500"/>
                                        <p:tgtEl>
                                          <p:spTgt spid="1024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0243">
                                            <p:txEl>
                                              <p:pRg st="2" end="2"/>
                                            </p:txEl>
                                          </p:spTgt>
                                        </p:tgtEl>
                                        <p:attrNameLst>
                                          <p:attrName>style.visibility</p:attrName>
                                        </p:attrNameLst>
                                      </p:cBhvr>
                                      <p:to>
                                        <p:strVal val="visible"/>
                                      </p:to>
                                    </p:set>
                                    <p:animEffect transition="in" filter="barn(inVertical)">
                                      <p:cBhvr>
                                        <p:cTn id="10" dur="500"/>
                                        <p:tgtEl>
                                          <p:spTgt spid="10243">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0243">
                                            <p:txEl>
                                              <p:pRg st="3" end="3"/>
                                            </p:txEl>
                                          </p:spTgt>
                                        </p:tgtEl>
                                        <p:attrNameLst>
                                          <p:attrName>style.visibility</p:attrName>
                                        </p:attrNameLst>
                                      </p:cBhvr>
                                      <p:to>
                                        <p:strVal val="visible"/>
                                      </p:to>
                                    </p:set>
                                    <p:animEffect transition="in" filter="barn(inVertical)">
                                      <p:cBhvr>
                                        <p:cTn id="13" dur="500"/>
                                        <p:tgtEl>
                                          <p:spTgt spid="10243">
                                            <p:txEl>
                                              <p:pRg st="3" end="3"/>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10243">
                                            <p:txEl>
                                              <p:pRg st="4" end="4"/>
                                            </p:txEl>
                                          </p:spTgt>
                                        </p:tgtEl>
                                        <p:attrNameLst>
                                          <p:attrName>style.visibility</p:attrName>
                                        </p:attrNameLst>
                                      </p:cBhvr>
                                      <p:to>
                                        <p:strVal val="visible"/>
                                      </p:to>
                                    </p:set>
                                    <p:animEffect transition="in" filter="barn(inVertical)">
                                      <p:cBhvr>
                                        <p:cTn id="16" dur="500"/>
                                        <p:tgtEl>
                                          <p:spTgt spid="10243">
                                            <p:txEl>
                                              <p:pRg st="4" end="4"/>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10244"/>
                                        </p:tgtEl>
                                        <p:attrNameLst>
                                          <p:attrName>style.visibility</p:attrName>
                                        </p:attrNameLst>
                                      </p:cBhvr>
                                      <p:to>
                                        <p:strVal val="visible"/>
                                      </p:to>
                                    </p:set>
                                    <p:animEffect transition="in" filter="barn(inVertical)">
                                      <p:cBhvr>
                                        <p:cTn id="19" dur="500"/>
                                        <p:tgtEl>
                                          <p:spTgt spid="10244"/>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16" presetClass="entr" presetSubtype="21" fill="hold" nodeType="clickEffect">
                                  <p:stCondLst>
                                    <p:cond delay="0"/>
                                  </p:stCondLst>
                                  <p:childTnLst>
                                    <p:set>
                                      <p:cBhvr>
                                        <p:cTn id="23" dur="1" fill="hold">
                                          <p:stCondLst>
                                            <p:cond delay="0"/>
                                          </p:stCondLst>
                                        </p:cTn>
                                        <p:tgtEl>
                                          <p:spTgt spid="10243">
                                            <p:txEl>
                                              <p:pRg st="6" end="6"/>
                                            </p:txEl>
                                          </p:spTgt>
                                        </p:tgtEl>
                                        <p:attrNameLst>
                                          <p:attrName>style.visibility</p:attrName>
                                        </p:attrNameLst>
                                      </p:cBhvr>
                                      <p:to>
                                        <p:strVal val="visible"/>
                                      </p:to>
                                    </p:set>
                                    <p:animEffect transition="in" filter="barn(inVertical)">
                                      <p:cBhvr>
                                        <p:cTn id="24" dur="500"/>
                                        <p:tgtEl>
                                          <p:spTgt spid="10243">
                                            <p:txEl>
                                              <p:pRg st="6" end="6"/>
                                            </p:txEl>
                                          </p:spTgt>
                                        </p:tgtEl>
                                      </p:cBhvr>
                                    </p:animEffect>
                                  </p:childTnLst>
                                </p:cTn>
                              </p:par>
                              <p:par>
                                <p:cTn id="25" presetID="16" presetClass="entr" presetSubtype="21" fill="hold" nodeType="withEffect">
                                  <p:stCondLst>
                                    <p:cond delay="0"/>
                                  </p:stCondLst>
                                  <p:childTnLst>
                                    <p:set>
                                      <p:cBhvr>
                                        <p:cTn id="26" dur="1" fill="hold">
                                          <p:stCondLst>
                                            <p:cond delay="0"/>
                                          </p:stCondLst>
                                        </p:cTn>
                                        <p:tgtEl>
                                          <p:spTgt spid="10243">
                                            <p:txEl>
                                              <p:pRg st="7" end="7"/>
                                            </p:txEl>
                                          </p:spTgt>
                                        </p:tgtEl>
                                        <p:attrNameLst>
                                          <p:attrName>style.visibility</p:attrName>
                                        </p:attrNameLst>
                                      </p:cBhvr>
                                      <p:to>
                                        <p:strVal val="visible"/>
                                      </p:to>
                                    </p:set>
                                    <p:animEffect transition="in" filter="barn(inVertical)">
                                      <p:cBhvr>
                                        <p:cTn id="27" dur="500"/>
                                        <p:tgtEl>
                                          <p:spTgt spid="1024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p:cNvSpPr>
            <a:spLocks noGrp="1"/>
          </p:cNvSpPr>
          <p:nvPr>
            <p:ph type="title"/>
          </p:nvPr>
        </p:nvSpPr>
        <p:spPr>
          <a:xfrm>
            <a:off x="1981199" y="0"/>
            <a:ext cx="8229600" cy="1527175"/>
          </a:xfrm>
        </p:spPr>
        <p:txBody>
          <a:bodyPr/>
          <a:lstStyle/>
          <a:p>
            <a:r>
              <a:rPr lang="tr-TR" altLang="en-US" b="1" dirty="0"/>
              <a:t>Hükümetin Yarattığı Engeller</a:t>
            </a:r>
          </a:p>
        </p:txBody>
      </p:sp>
      <p:sp>
        <p:nvSpPr>
          <p:cNvPr id="11267" name="Content Placeholder 2"/>
          <p:cNvSpPr>
            <a:spLocks noGrp="1"/>
          </p:cNvSpPr>
          <p:nvPr>
            <p:ph idx="1"/>
          </p:nvPr>
        </p:nvSpPr>
        <p:spPr>
          <a:xfrm>
            <a:off x="1981199" y="1712913"/>
            <a:ext cx="9086193" cy="4895850"/>
          </a:xfrm>
        </p:spPr>
        <p:txBody>
          <a:bodyPr/>
          <a:lstStyle/>
          <a:p>
            <a:r>
              <a:rPr lang="tr-TR" altLang="en-US" sz="2800" dirty="0"/>
              <a:t>Lisans ve nitelikler (</a:t>
            </a:r>
            <a:r>
              <a:rPr lang="tr-TR" altLang="en-US" sz="2800" dirty="0" err="1"/>
              <a:t>qualifications</a:t>
            </a:r>
            <a:r>
              <a:rPr lang="tr-TR" altLang="en-US" sz="2800" dirty="0"/>
              <a:t>)</a:t>
            </a:r>
          </a:p>
          <a:p>
            <a:pPr lvl="1"/>
            <a:r>
              <a:rPr lang="tr-TR" altLang="en-US" sz="2400" dirty="0"/>
              <a:t>Belli bir radyo ve TV frekansını kullanma lisansı (müdahale nedeniyle oluşabilecek negatif dışsallığı engeller)</a:t>
            </a:r>
          </a:p>
          <a:p>
            <a:pPr lvl="1"/>
            <a:r>
              <a:rPr lang="tr-TR" altLang="en-US" sz="2400" dirty="0"/>
              <a:t>Tıp ya da hukuk alanında çalışabilmek için belli niteliklere sahip olunmalı</a:t>
            </a:r>
          </a:p>
          <a:p>
            <a:r>
              <a:rPr lang="tr-TR" altLang="en-US" sz="2800" dirty="0"/>
              <a:t>Patent ve telif hakları kanunu (</a:t>
            </a:r>
            <a:r>
              <a:rPr lang="tr-TR" altLang="en-US" sz="2800" dirty="0" err="1"/>
              <a:t>copyrights</a:t>
            </a:r>
            <a:r>
              <a:rPr lang="tr-TR" altLang="en-US" sz="2800" dirty="0"/>
              <a:t> </a:t>
            </a:r>
            <a:r>
              <a:rPr lang="tr-TR" altLang="en-US" sz="2800" dirty="0" err="1"/>
              <a:t>law</a:t>
            </a:r>
            <a:r>
              <a:rPr lang="tr-TR" altLang="en-US" sz="2800" dirty="0"/>
              <a:t>)</a:t>
            </a:r>
          </a:p>
          <a:p>
            <a:pPr lvl="1"/>
            <a:r>
              <a:rPr lang="tr-TR" altLang="en-US" sz="2400" dirty="0"/>
              <a:t>Patent</a:t>
            </a:r>
          </a:p>
          <a:p>
            <a:pPr lvl="2"/>
            <a:r>
              <a:rPr lang="tr-TR" altLang="en-US" sz="2000" dirty="0">
                <a:latin typeface="Cambria" panose="02040503050406030204" pitchFamily="18" charset="0"/>
                <a:cs typeface="Arial" panose="020B0604020202020204" pitchFamily="34" charset="0"/>
              </a:rPr>
              <a:t>Geçici olarak tekele üretim hakkı verir</a:t>
            </a:r>
          </a:p>
          <a:p>
            <a:pPr lvl="2"/>
            <a:r>
              <a:rPr lang="tr-TR" altLang="en-US" sz="2000" dirty="0">
                <a:latin typeface="Cambria" panose="02040503050406030204" pitchFamily="18" charset="0"/>
                <a:cs typeface="Arial" panose="020B0604020202020204" pitchFamily="34" charset="0"/>
              </a:rPr>
              <a:t>Yaratıcılığı teşvik eder</a:t>
            </a:r>
          </a:p>
          <a:p>
            <a:pPr lvl="1"/>
            <a:r>
              <a:rPr lang="tr-TR" altLang="en-US" sz="2400" dirty="0"/>
              <a:t>Buna rağmen, telif hakları (ve sonucundaki yüksek fiyatlar) bazen istenilmeyen sonuçlara neden olurlar.</a:t>
            </a:r>
          </a:p>
          <a:p>
            <a:pPr lvl="2"/>
            <a:r>
              <a:rPr lang="tr-TR" altLang="en-US" sz="2000" dirty="0">
                <a:latin typeface="Cambria" panose="02040503050406030204" pitchFamily="18" charset="0"/>
                <a:cs typeface="Arial" panose="020B0604020202020204" pitchFamily="34" charset="0"/>
              </a:rPr>
              <a:t>Dosya paylaşımı, korsan film</a:t>
            </a:r>
          </a:p>
        </p:txBody>
      </p:sp>
    </p:spTree>
    <p:extLst>
      <p:ext uri="{BB962C8B-B14F-4D97-AF65-F5344CB8AC3E}">
        <p14:creationId xmlns:p14="http://schemas.microsoft.com/office/powerpoint/2010/main" val="254794581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1267">
                                            <p:txEl>
                                              <p:pRg st="1" end="1"/>
                                            </p:txEl>
                                          </p:spTgt>
                                        </p:tgtEl>
                                        <p:attrNameLst>
                                          <p:attrName>style.visibility</p:attrName>
                                        </p:attrNameLst>
                                      </p:cBhvr>
                                      <p:to>
                                        <p:strVal val="visible"/>
                                      </p:to>
                                    </p:set>
                                    <p:animEffect transition="in" filter="barn(inVertical)">
                                      <p:cBhvr>
                                        <p:cTn id="7" dur="500"/>
                                        <p:tgtEl>
                                          <p:spTgt spid="1126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1267">
                                            <p:txEl>
                                              <p:pRg st="2" end="2"/>
                                            </p:txEl>
                                          </p:spTgt>
                                        </p:tgtEl>
                                        <p:attrNameLst>
                                          <p:attrName>style.visibility</p:attrName>
                                        </p:attrNameLst>
                                      </p:cBhvr>
                                      <p:to>
                                        <p:strVal val="visible"/>
                                      </p:to>
                                    </p:set>
                                    <p:animEffect transition="in" filter="barn(inVertical)">
                                      <p:cBhvr>
                                        <p:cTn id="10" dur="500"/>
                                        <p:tgtEl>
                                          <p:spTgt spid="11267">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11267">
                                            <p:txEl>
                                              <p:pRg st="4" end="4"/>
                                            </p:txEl>
                                          </p:spTgt>
                                        </p:tgtEl>
                                        <p:attrNameLst>
                                          <p:attrName>style.visibility</p:attrName>
                                        </p:attrNameLst>
                                      </p:cBhvr>
                                      <p:to>
                                        <p:strVal val="visible"/>
                                      </p:to>
                                    </p:set>
                                    <p:animEffect transition="in" filter="barn(inVertical)">
                                      <p:cBhvr>
                                        <p:cTn id="15" dur="500"/>
                                        <p:tgtEl>
                                          <p:spTgt spid="11267">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1267">
                                            <p:txEl>
                                              <p:pRg st="5" end="5"/>
                                            </p:txEl>
                                          </p:spTgt>
                                        </p:tgtEl>
                                        <p:attrNameLst>
                                          <p:attrName>style.visibility</p:attrName>
                                        </p:attrNameLst>
                                      </p:cBhvr>
                                      <p:to>
                                        <p:strVal val="visible"/>
                                      </p:to>
                                    </p:set>
                                    <p:animEffect transition="in" filter="barn(inVertical)">
                                      <p:cBhvr>
                                        <p:cTn id="18" dur="500"/>
                                        <p:tgtEl>
                                          <p:spTgt spid="11267">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11267">
                                            <p:txEl>
                                              <p:pRg st="6" end="6"/>
                                            </p:txEl>
                                          </p:spTgt>
                                        </p:tgtEl>
                                        <p:attrNameLst>
                                          <p:attrName>style.visibility</p:attrName>
                                        </p:attrNameLst>
                                      </p:cBhvr>
                                      <p:to>
                                        <p:strVal val="visible"/>
                                      </p:to>
                                    </p:set>
                                    <p:animEffect transition="in" filter="barn(inVertical)">
                                      <p:cBhvr>
                                        <p:cTn id="21" dur="500"/>
                                        <p:tgtEl>
                                          <p:spTgt spid="11267">
                                            <p:txEl>
                                              <p:pRg st="6" end="6"/>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11267">
                                            <p:txEl>
                                              <p:pRg st="7" end="7"/>
                                            </p:txEl>
                                          </p:spTgt>
                                        </p:tgtEl>
                                        <p:attrNameLst>
                                          <p:attrName>style.visibility</p:attrName>
                                        </p:attrNameLst>
                                      </p:cBhvr>
                                      <p:to>
                                        <p:strVal val="visible"/>
                                      </p:to>
                                    </p:set>
                                    <p:animEffect transition="in" filter="barn(inVertical)">
                                      <p:cBhvr>
                                        <p:cTn id="24" dur="500"/>
                                        <p:tgtEl>
                                          <p:spTgt spid="11267">
                                            <p:txEl>
                                              <p:pRg st="7" end="7"/>
                                            </p:txEl>
                                          </p:spTgt>
                                        </p:tgtEl>
                                      </p:cBhvr>
                                    </p:animEffect>
                                  </p:childTnLst>
                                </p:cTn>
                              </p:par>
                              <p:par>
                                <p:cTn id="25" presetID="16" presetClass="entr" presetSubtype="21" fill="hold" nodeType="withEffect">
                                  <p:stCondLst>
                                    <p:cond delay="0"/>
                                  </p:stCondLst>
                                  <p:childTnLst>
                                    <p:set>
                                      <p:cBhvr>
                                        <p:cTn id="26" dur="1" fill="hold">
                                          <p:stCondLst>
                                            <p:cond delay="0"/>
                                          </p:stCondLst>
                                        </p:cTn>
                                        <p:tgtEl>
                                          <p:spTgt spid="11267">
                                            <p:txEl>
                                              <p:pRg st="8" end="8"/>
                                            </p:txEl>
                                          </p:spTgt>
                                        </p:tgtEl>
                                        <p:attrNameLst>
                                          <p:attrName>style.visibility</p:attrName>
                                        </p:attrNameLst>
                                      </p:cBhvr>
                                      <p:to>
                                        <p:strVal val="visible"/>
                                      </p:to>
                                    </p:set>
                                    <p:animEffect transition="in" filter="barn(inVertical)">
                                      <p:cBhvr>
                                        <p:cTn id="27" dur="500"/>
                                        <p:tgtEl>
                                          <p:spTgt spid="1126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tr-TR" b="1" spc="100" dirty="0"/>
              <a:t>Tekelin Ölümü</a:t>
            </a:r>
            <a:endParaRPr lang="tr-TR" b="1" dirty="0"/>
          </a:p>
        </p:txBody>
      </p:sp>
      <p:sp>
        <p:nvSpPr>
          <p:cNvPr id="6" name="TextBox 5"/>
          <p:cNvSpPr txBox="1"/>
          <p:nvPr/>
        </p:nvSpPr>
        <p:spPr>
          <a:xfrm>
            <a:off x="664762" y="214335"/>
            <a:ext cx="1778001" cy="246221"/>
          </a:xfrm>
          <a:prstGeom prst="rect">
            <a:avLst/>
          </a:prstGeom>
          <a:noFill/>
        </p:spPr>
        <p:txBody>
          <a:bodyPr wrap="square" lIns="0" tIns="0" rIns="0" bIns="0" rtlCol="0">
            <a:spAutoFit/>
          </a:bodyPr>
          <a:lstStyle/>
          <a:p>
            <a:pPr defTabSz="457200" fontAlgn="base">
              <a:spcBef>
                <a:spcPct val="0"/>
              </a:spcBef>
              <a:spcAft>
                <a:spcPct val="0"/>
              </a:spcAft>
            </a:pPr>
            <a:r>
              <a:rPr lang="tr-TR" sz="1600" spc="70" dirty="0">
                <a:solidFill>
                  <a:srgbClr val="0A5B74"/>
                </a:solidFill>
                <a:latin typeface="Cambria" panose="02040503050406030204" pitchFamily="18" charset="0"/>
                <a:ea typeface="ＭＳ Ｐゴシック" charset="0"/>
                <a:cs typeface="Arial Narrow"/>
              </a:rPr>
              <a:t>SNAPSHOT</a:t>
            </a:r>
          </a:p>
        </p:txBody>
      </p:sp>
      <p:pic>
        <p:nvPicPr>
          <p:cNvPr id="5" name="Picture 4" descr="MICRO_ch10_graph.png"/>
          <p:cNvPicPr>
            <a:picLocks noChangeAspect="1"/>
          </p:cNvPicPr>
          <p:nvPr/>
        </p:nvPicPr>
        <p:blipFill rotWithShape="1">
          <a:blip r:embed="rId3">
            <a:extLst>
              <a:ext uri="{28A0092B-C50C-407E-A947-70E740481C1C}">
                <a14:useLocalDpi xmlns:a14="http://schemas.microsoft.com/office/drawing/2010/main" val="0"/>
              </a:ext>
            </a:extLst>
          </a:blip>
          <a:srcRect l="12044" t="18889" r="974" b="7655"/>
          <a:stretch/>
        </p:blipFill>
        <p:spPr>
          <a:xfrm>
            <a:off x="2231969" y="1295400"/>
            <a:ext cx="8359832" cy="5297232"/>
          </a:xfrm>
          <a:prstGeom prst="rect">
            <a:avLst/>
          </a:prstGeom>
        </p:spPr>
      </p:pic>
      <p:sp>
        <p:nvSpPr>
          <p:cNvPr id="8" name="TextBox 7"/>
          <p:cNvSpPr txBox="1"/>
          <p:nvPr/>
        </p:nvSpPr>
        <p:spPr>
          <a:xfrm>
            <a:off x="2383498"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2000</a:t>
            </a:r>
          </a:p>
        </p:txBody>
      </p:sp>
      <p:sp>
        <p:nvSpPr>
          <p:cNvPr id="12" name="TextBox 11"/>
          <p:cNvSpPr txBox="1"/>
          <p:nvPr/>
        </p:nvSpPr>
        <p:spPr>
          <a:xfrm rot="16200000">
            <a:off x="-459272" y="3758968"/>
            <a:ext cx="4825378" cy="307777"/>
          </a:xfrm>
          <a:prstGeom prst="rect">
            <a:avLst/>
          </a:prstGeom>
          <a:noFill/>
        </p:spPr>
        <p:txBody>
          <a:bodyPr wrap="square" lIns="0" tIns="0" rIns="0" bIns="0" rtlCol="0">
            <a:spAutoFit/>
          </a:bodyPr>
          <a:lstStyle/>
          <a:p>
            <a:pPr algn="ctr" defTabSz="457200" fontAlgn="base">
              <a:spcBef>
                <a:spcPct val="0"/>
              </a:spcBef>
              <a:spcAft>
                <a:spcPct val="0"/>
              </a:spcAft>
            </a:pPr>
            <a:r>
              <a:rPr lang="tr-TR" sz="2000" spc="50" dirty="0">
                <a:solidFill>
                  <a:prstClr val="white"/>
                </a:solidFill>
                <a:latin typeface="Cambria" panose="02040503050406030204" pitchFamily="18" charset="0"/>
                <a:ea typeface="ＭＳ Ｐゴシック" charset="0"/>
                <a:cs typeface="Rockwell"/>
              </a:rPr>
              <a:t>Birim Satış (milyon)</a:t>
            </a:r>
          </a:p>
        </p:txBody>
      </p:sp>
      <p:sp>
        <p:nvSpPr>
          <p:cNvPr id="38" name="TextBox 37"/>
          <p:cNvSpPr txBox="1"/>
          <p:nvPr/>
        </p:nvSpPr>
        <p:spPr>
          <a:xfrm>
            <a:off x="3011896"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2001</a:t>
            </a:r>
          </a:p>
        </p:txBody>
      </p:sp>
      <p:sp>
        <p:nvSpPr>
          <p:cNvPr id="39" name="TextBox 38"/>
          <p:cNvSpPr txBox="1"/>
          <p:nvPr/>
        </p:nvSpPr>
        <p:spPr>
          <a:xfrm>
            <a:off x="3640293"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2002</a:t>
            </a:r>
          </a:p>
        </p:txBody>
      </p:sp>
      <p:sp>
        <p:nvSpPr>
          <p:cNvPr id="40" name="TextBox 39"/>
          <p:cNvSpPr txBox="1"/>
          <p:nvPr/>
        </p:nvSpPr>
        <p:spPr>
          <a:xfrm>
            <a:off x="4268690"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2003</a:t>
            </a:r>
          </a:p>
        </p:txBody>
      </p:sp>
      <p:sp>
        <p:nvSpPr>
          <p:cNvPr id="41" name="TextBox 40"/>
          <p:cNvSpPr txBox="1"/>
          <p:nvPr/>
        </p:nvSpPr>
        <p:spPr>
          <a:xfrm>
            <a:off x="4897088"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2004</a:t>
            </a:r>
          </a:p>
        </p:txBody>
      </p:sp>
      <p:sp>
        <p:nvSpPr>
          <p:cNvPr id="42" name="TextBox 41"/>
          <p:cNvSpPr txBox="1"/>
          <p:nvPr/>
        </p:nvSpPr>
        <p:spPr>
          <a:xfrm>
            <a:off x="5525485"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2005</a:t>
            </a:r>
          </a:p>
        </p:txBody>
      </p:sp>
      <p:sp>
        <p:nvSpPr>
          <p:cNvPr id="43" name="TextBox 42"/>
          <p:cNvSpPr txBox="1"/>
          <p:nvPr/>
        </p:nvSpPr>
        <p:spPr>
          <a:xfrm>
            <a:off x="6153882"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2006</a:t>
            </a:r>
          </a:p>
        </p:txBody>
      </p:sp>
      <p:sp>
        <p:nvSpPr>
          <p:cNvPr id="44" name="TextBox 43"/>
          <p:cNvSpPr txBox="1"/>
          <p:nvPr/>
        </p:nvSpPr>
        <p:spPr>
          <a:xfrm>
            <a:off x="6782280"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2007</a:t>
            </a:r>
          </a:p>
        </p:txBody>
      </p:sp>
      <p:sp>
        <p:nvSpPr>
          <p:cNvPr id="45" name="TextBox 44"/>
          <p:cNvSpPr txBox="1"/>
          <p:nvPr/>
        </p:nvSpPr>
        <p:spPr>
          <a:xfrm>
            <a:off x="7410678"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2008</a:t>
            </a:r>
          </a:p>
        </p:txBody>
      </p:sp>
      <p:sp>
        <p:nvSpPr>
          <p:cNvPr id="46" name="TextBox 45"/>
          <p:cNvSpPr txBox="1"/>
          <p:nvPr/>
        </p:nvSpPr>
        <p:spPr>
          <a:xfrm>
            <a:off x="8039074"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2009</a:t>
            </a:r>
          </a:p>
        </p:txBody>
      </p:sp>
      <p:sp>
        <p:nvSpPr>
          <p:cNvPr id="47" name="TextBox 46"/>
          <p:cNvSpPr txBox="1"/>
          <p:nvPr/>
        </p:nvSpPr>
        <p:spPr>
          <a:xfrm>
            <a:off x="8667473"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2010</a:t>
            </a:r>
          </a:p>
        </p:txBody>
      </p:sp>
      <p:sp>
        <p:nvSpPr>
          <p:cNvPr id="48" name="TextBox 47"/>
          <p:cNvSpPr txBox="1"/>
          <p:nvPr/>
        </p:nvSpPr>
        <p:spPr>
          <a:xfrm>
            <a:off x="9295870"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2011</a:t>
            </a:r>
          </a:p>
        </p:txBody>
      </p:sp>
      <p:sp>
        <p:nvSpPr>
          <p:cNvPr id="49" name="TextBox 48"/>
          <p:cNvSpPr txBox="1"/>
          <p:nvPr/>
        </p:nvSpPr>
        <p:spPr>
          <a:xfrm>
            <a:off x="9924262"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2012</a:t>
            </a:r>
          </a:p>
        </p:txBody>
      </p:sp>
      <p:grpSp>
        <p:nvGrpSpPr>
          <p:cNvPr id="2" name="Group 13"/>
          <p:cNvGrpSpPr/>
          <p:nvPr/>
        </p:nvGrpSpPr>
        <p:grpSpPr>
          <a:xfrm>
            <a:off x="1962073" y="1407834"/>
            <a:ext cx="480683" cy="4517249"/>
            <a:chOff x="438074" y="1407833"/>
            <a:chExt cx="480682" cy="4517249"/>
          </a:xfrm>
        </p:grpSpPr>
        <p:sp>
          <p:nvSpPr>
            <p:cNvPr id="27" name="TextBox 26"/>
            <p:cNvSpPr txBox="1"/>
            <p:nvPr/>
          </p:nvSpPr>
          <p:spPr>
            <a:xfrm>
              <a:off x="438074" y="1407833"/>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1,100</a:t>
              </a:r>
            </a:p>
          </p:txBody>
        </p:sp>
        <p:sp>
          <p:nvSpPr>
            <p:cNvPr id="28" name="TextBox 27"/>
            <p:cNvSpPr txBox="1"/>
            <p:nvPr/>
          </p:nvSpPr>
          <p:spPr>
            <a:xfrm>
              <a:off x="438074" y="2274349"/>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900</a:t>
              </a:r>
            </a:p>
          </p:txBody>
        </p:sp>
        <p:sp>
          <p:nvSpPr>
            <p:cNvPr id="30" name="TextBox 29"/>
            <p:cNvSpPr txBox="1"/>
            <p:nvPr/>
          </p:nvSpPr>
          <p:spPr>
            <a:xfrm>
              <a:off x="438074" y="2707607"/>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800</a:t>
              </a:r>
            </a:p>
          </p:txBody>
        </p:sp>
        <p:sp>
          <p:nvSpPr>
            <p:cNvPr id="31" name="TextBox 30"/>
            <p:cNvSpPr txBox="1"/>
            <p:nvPr/>
          </p:nvSpPr>
          <p:spPr>
            <a:xfrm>
              <a:off x="438074" y="3140865"/>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700</a:t>
              </a:r>
            </a:p>
          </p:txBody>
        </p:sp>
        <p:sp>
          <p:nvSpPr>
            <p:cNvPr id="32" name="TextBox 31"/>
            <p:cNvSpPr txBox="1"/>
            <p:nvPr/>
          </p:nvSpPr>
          <p:spPr>
            <a:xfrm>
              <a:off x="438074" y="3574123"/>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600</a:t>
              </a:r>
            </a:p>
          </p:txBody>
        </p:sp>
        <p:sp>
          <p:nvSpPr>
            <p:cNvPr id="33" name="TextBox 32"/>
            <p:cNvSpPr txBox="1"/>
            <p:nvPr/>
          </p:nvSpPr>
          <p:spPr>
            <a:xfrm>
              <a:off x="438074" y="4007381"/>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500</a:t>
              </a:r>
            </a:p>
          </p:txBody>
        </p:sp>
        <p:sp>
          <p:nvSpPr>
            <p:cNvPr id="34" name="TextBox 33"/>
            <p:cNvSpPr txBox="1"/>
            <p:nvPr/>
          </p:nvSpPr>
          <p:spPr>
            <a:xfrm>
              <a:off x="438074" y="4440639"/>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400</a:t>
              </a:r>
            </a:p>
          </p:txBody>
        </p:sp>
        <p:sp>
          <p:nvSpPr>
            <p:cNvPr id="35" name="TextBox 34"/>
            <p:cNvSpPr txBox="1"/>
            <p:nvPr/>
          </p:nvSpPr>
          <p:spPr>
            <a:xfrm>
              <a:off x="438074" y="4873897"/>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300</a:t>
              </a:r>
            </a:p>
          </p:txBody>
        </p:sp>
        <p:sp>
          <p:nvSpPr>
            <p:cNvPr id="36" name="TextBox 35"/>
            <p:cNvSpPr txBox="1"/>
            <p:nvPr/>
          </p:nvSpPr>
          <p:spPr>
            <a:xfrm>
              <a:off x="438074" y="5307155"/>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200</a:t>
              </a:r>
            </a:p>
          </p:txBody>
        </p:sp>
        <p:sp>
          <p:nvSpPr>
            <p:cNvPr id="37" name="TextBox 36"/>
            <p:cNvSpPr txBox="1"/>
            <p:nvPr/>
          </p:nvSpPr>
          <p:spPr>
            <a:xfrm>
              <a:off x="438074" y="5740416"/>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100</a:t>
              </a:r>
            </a:p>
          </p:txBody>
        </p:sp>
        <p:sp>
          <p:nvSpPr>
            <p:cNvPr id="58" name="TextBox 57"/>
            <p:cNvSpPr txBox="1"/>
            <p:nvPr/>
          </p:nvSpPr>
          <p:spPr>
            <a:xfrm>
              <a:off x="438074" y="1841091"/>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1,000</a:t>
              </a:r>
            </a:p>
          </p:txBody>
        </p:sp>
      </p:grpSp>
      <p:grpSp>
        <p:nvGrpSpPr>
          <p:cNvPr id="9" name="Group 8"/>
          <p:cNvGrpSpPr/>
          <p:nvPr/>
        </p:nvGrpSpPr>
        <p:grpSpPr>
          <a:xfrm>
            <a:off x="2731260" y="1619087"/>
            <a:ext cx="1728169" cy="1667932"/>
            <a:chOff x="1630694" y="1710271"/>
            <a:chExt cx="1728169" cy="1667932"/>
          </a:xfrm>
        </p:grpSpPr>
        <p:sp>
          <p:nvSpPr>
            <p:cNvPr id="29" name="Rounded Rectangle 28"/>
            <p:cNvSpPr/>
            <p:nvPr/>
          </p:nvSpPr>
          <p:spPr>
            <a:xfrm>
              <a:off x="1630694" y="1710271"/>
              <a:ext cx="1679773" cy="1667932"/>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pic>
          <p:nvPicPr>
            <p:cNvPr id="7" name="Picture 6" descr="MICRO_ch10_legend.png"/>
            <p:cNvPicPr>
              <a:picLocks noChangeAspect="1"/>
            </p:cNvPicPr>
            <p:nvPr/>
          </p:nvPicPr>
          <p:blipFill rotWithShape="1">
            <a:blip r:embed="rId4">
              <a:extLst>
                <a:ext uri="{28A0092B-C50C-407E-A947-70E740481C1C}">
                  <a14:useLocalDpi xmlns:a14="http://schemas.microsoft.com/office/drawing/2010/main" val="0"/>
                </a:ext>
              </a:extLst>
            </a:blip>
            <a:srcRect l="21028" t="24697" r="73304" b="51852"/>
            <a:stretch/>
          </p:blipFill>
          <p:spPr>
            <a:xfrm>
              <a:off x="1659456" y="1752949"/>
              <a:ext cx="518042" cy="1608319"/>
            </a:xfrm>
            <a:prstGeom prst="rect">
              <a:avLst/>
            </a:prstGeom>
          </p:spPr>
        </p:pic>
        <p:sp>
          <p:nvSpPr>
            <p:cNvPr id="22" name="TextBox 21"/>
            <p:cNvSpPr txBox="1"/>
            <p:nvPr/>
          </p:nvSpPr>
          <p:spPr>
            <a:xfrm>
              <a:off x="2031988" y="1816455"/>
              <a:ext cx="871827"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PC</a:t>
              </a:r>
            </a:p>
          </p:txBody>
        </p:sp>
        <p:sp>
          <p:nvSpPr>
            <p:cNvPr id="50" name="TextBox 49"/>
            <p:cNvSpPr txBox="1"/>
            <p:nvPr/>
          </p:nvSpPr>
          <p:spPr>
            <a:xfrm>
              <a:off x="2031988" y="2120620"/>
              <a:ext cx="871827"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iMac</a:t>
              </a:r>
            </a:p>
          </p:txBody>
        </p:sp>
        <p:sp>
          <p:nvSpPr>
            <p:cNvPr id="51" name="TextBox 50"/>
            <p:cNvSpPr txBox="1"/>
            <p:nvPr/>
          </p:nvSpPr>
          <p:spPr>
            <a:xfrm>
              <a:off x="2031988" y="2424785"/>
              <a:ext cx="871827"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iPhone</a:t>
              </a:r>
            </a:p>
          </p:txBody>
        </p:sp>
        <p:sp>
          <p:nvSpPr>
            <p:cNvPr id="52" name="TextBox 51"/>
            <p:cNvSpPr txBox="1"/>
            <p:nvPr/>
          </p:nvSpPr>
          <p:spPr>
            <a:xfrm>
              <a:off x="2036357" y="2734414"/>
              <a:ext cx="1322506" cy="267547"/>
            </a:xfrm>
            <a:prstGeom prst="rect">
              <a:avLst/>
            </a:prstGeom>
            <a:noFill/>
          </p:spPr>
          <p:txBody>
            <a:bodyPr wrap="square" lIns="0" tIns="0" rIns="0" bIns="0" rtlCol="0">
              <a:no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Android</a:t>
              </a:r>
            </a:p>
          </p:txBody>
        </p:sp>
        <p:sp>
          <p:nvSpPr>
            <p:cNvPr id="53" name="TextBox 52"/>
            <p:cNvSpPr txBox="1"/>
            <p:nvPr/>
          </p:nvSpPr>
          <p:spPr>
            <a:xfrm>
              <a:off x="2031988" y="3054361"/>
              <a:ext cx="1202279"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iPad</a:t>
              </a:r>
            </a:p>
          </p:txBody>
        </p:sp>
      </p:grpSp>
      <p:grpSp>
        <p:nvGrpSpPr>
          <p:cNvPr id="10" name="Group 14"/>
          <p:cNvGrpSpPr/>
          <p:nvPr/>
        </p:nvGrpSpPr>
        <p:grpSpPr>
          <a:xfrm>
            <a:off x="2686767" y="3636915"/>
            <a:ext cx="3885805" cy="1753097"/>
            <a:chOff x="1162767" y="3535304"/>
            <a:chExt cx="3885805" cy="1753097"/>
          </a:xfrm>
        </p:grpSpPr>
        <p:sp>
          <p:nvSpPr>
            <p:cNvPr id="54" name="Rounded Rectangle 53"/>
            <p:cNvSpPr/>
            <p:nvPr/>
          </p:nvSpPr>
          <p:spPr>
            <a:xfrm>
              <a:off x="1624254" y="3535304"/>
              <a:ext cx="3358169" cy="1529940"/>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24" name="TextBox 23"/>
            <p:cNvSpPr txBox="1"/>
            <p:nvPr/>
          </p:nvSpPr>
          <p:spPr>
            <a:xfrm>
              <a:off x="2480394" y="3564852"/>
              <a:ext cx="2568178" cy="1723549"/>
            </a:xfrm>
            <a:prstGeom prst="rect">
              <a:avLst/>
            </a:prstGeom>
            <a:noFill/>
          </p:spPr>
          <p:txBody>
            <a:bodyPr wrap="square" lIns="0" tIns="0" rIns="0" bIns="0" rtlCol="0">
              <a:no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2000'lerin başlarında, Microsoft işletim sistemi piyasasının yaklaşık olarak % 100'ünü kontrol ediyordu (PC satışlarıyla), fakat Apple piyasada kalabilecek kadar Mac bilgisayarlardan satmıştı.</a:t>
              </a:r>
            </a:p>
          </p:txBody>
        </p:sp>
        <p:pic>
          <p:nvPicPr>
            <p:cNvPr id="4" name="Picture 3" descr="MICRO_ch10_devices.png"/>
            <p:cNvPicPr>
              <a:picLocks noChangeAspect="1"/>
            </p:cNvPicPr>
            <p:nvPr/>
          </p:nvPicPr>
          <p:blipFill rotWithShape="1">
            <a:blip r:embed="rId5">
              <a:extLst>
                <a:ext uri="{28A0092B-C50C-407E-A947-70E740481C1C}">
                  <a14:useLocalDpi xmlns:a14="http://schemas.microsoft.com/office/drawing/2010/main" val="0"/>
                </a:ext>
              </a:extLst>
            </a:blip>
            <a:srcRect l="39773" t="22963" r="45902" b="60208"/>
            <a:stretch/>
          </p:blipFill>
          <p:spPr>
            <a:xfrm>
              <a:off x="1162767" y="3573651"/>
              <a:ext cx="1309347" cy="1154150"/>
            </a:xfrm>
            <a:prstGeom prst="rect">
              <a:avLst/>
            </a:prstGeom>
          </p:spPr>
        </p:pic>
      </p:grpSp>
      <p:grpSp>
        <p:nvGrpSpPr>
          <p:cNvPr id="11" name="Group 10"/>
          <p:cNvGrpSpPr/>
          <p:nvPr/>
        </p:nvGrpSpPr>
        <p:grpSpPr>
          <a:xfrm>
            <a:off x="4867511" y="1619856"/>
            <a:ext cx="5096946" cy="1250069"/>
            <a:chOff x="2217435" y="3179460"/>
            <a:chExt cx="5096946" cy="1250069"/>
          </a:xfrm>
        </p:grpSpPr>
        <p:sp>
          <p:nvSpPr>
            <p:cNvPr id="55" name="Rounded Rectangle 54"/>
            <p:cNvSpPr/>
            <p:nvPr/>
          </p:nvSpPr>
          <p:spPr>
            <a:xfrm>
              <a:off x="2831292" y="3196395"/>
              <a:ext cx="4328811" cy="1089370"/>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56" name="TextBox 55"/>
            <p:cNvSpPr txBox="1"/>
            <p:nvPr/>
          </p:nvSpPr>
          <p:spPr>
            <a:xfrm>
              <a:off x="3165299" y="3291896"/>
              <a:ext cx="4149082" cy="1077218"/>
            </a:xfrm>
            <a:prstGeom prst="rect">
              <a:avLst/>
            </a:prstGeom>
            <a:noFill/>
          </p:spPr>
          <p:txBody>
            <a:bodyPr wrap="square" lIns="0" tIns="0" rIns="0" bIns="0" rtlCol="0">
              <a:no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2007'den beri, akıllı telefon ve tablet satışlarındaki patlayan satışlar işletim sistemi piyasasını Microsoft'un piyasa payını yiyerek </a:t>
              </a:r>
              <a:r>
                <a:rPr lang="tr-TR" sz="1400" spc="50" dirty="0" err="1">
                  <a:solidFill>
                    <a:prstClr val="white"/>
                  </a:solidFill>
                  <a:latin typeface="Cambria" panose="02040503050406030204" pitchFamily="18" charset="0"/>
                  <a:ea typeface="ＭＳ Ｐゴシック" charset="0"/>
                  <a:cs typeface="Arial Narrow"/>
                </a:rPr>
                <a:t>Android</a:t>
              </a:r>
              <a:r>
                <a:rPr lang="tr-TR" sz="1400" spc="50" dirty="0">
                  <a:solidFill>
                    <a:prstClr val="white"/>
                  </a:solidFill>
                  <a:latin typeface="Cambria" panose="02040503050406030204" pitchFamily="18" charset="0"/>
                  <a:ea typeface="ＭＳ Ｐゴシック" charset="0"/>
                  <a:cs typeface="Arial Narrow"/>
                </a:rPr>
                <a:t> ve Apple yönüne eğdirdi.</a:t>
              </a:r>
            </a:p>
          </p:txBody>
        </p:sp>
        <p:pic>
          <p:nvPicPr>
            <p:cNvPr id="57" name="Picture 56" descr="MICRO_ch10_devices.png"/>
            <p:cNvPicPr>
              <a:picLocks noChangeAspect="1"/>
            </p:cNvPicPr>
            <p:nvPr/>
          </p:nvPicPr>
          <p:blipFill rotWithShape="1">
            <a:blip r:embed="rId5">
              <a:extLst>
                <a:ext uri="{28A0092B-C50C-407E-A947-70E740481C1C}">
                  <a14:useLocalDpi xmlns:a14="http://schemas.microsoft.com/office/drawing/2010/main" val="0"/>
                </a:ext>
              </a:extLst>
            </a:blip>
            <a:srcRect l="44054" t="51037" r="43071" b="30736"/>
            <a:stretch/>
          </p:blipFill>
          <p:spPr>
            <a:xfrm>
              <a:off x="2217435" y="3179460"/>
              <a:ext cx="1176865" cy="1250069"/>
            </a:xfrm>
            <a:prstGeom prst="rect">
              <a:avLst/>
            </a:prstGeom>
          </p:spPr>
        </p:pic>
      </p:grpSp>
      <p:cxnSp>
        <p:nvCxnSpPr>
          <p:cNvPr id="17" name="Straight Connector 16"/>
          <p:cNvCxnSpPr/>
          <p:nvPr/>
        </p:nvCxnSpPr>
        <p:spPr>
          <a:xfrm>
            <a:off x="7018867" y="2728858"/>
            <a:ext cx="0" cy="2314242"/>
          </a:xfrm>
          <a:prstGeom prst="line">
            <a:avLst/>
          </a:prstGeom>
          <a:ln w="12700" cmpd="sng">
            <a:solidFill>
              <a:schemeClr val="bg1"/>
            </a:solidFill>
            <a:tailEnd type="triangle" w="lg" len="me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97926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par>
                                <p:cTn id="18" presetID="10" presetClass="entr" presetSubtype="0" fill="hold" nodeType="with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p:cNvSpPr>
            <a:spLocks noGrp="1"/>
          </p:cNvSpPr>
          <p:nvPr>
            <p:ph type="title"/>
          </p:nvPr>
        </p:nvSpPr>
        <p:spPr>
          <a:xfrm>
            <a:off x="1981200" y="11"/>
            <a:ext cx="8050306" cy="1527175"/>
          </a:xfrm>
        </p:spPr>
        <p:txBody>
          <a:bodyPr/>
          <a:lstStyle/>
          <a:p>
            <a:r>
              <a:rPr lang="tr-TR" altLang="en-US" b="1" dirty="0"/>
              <a:t>Tekelin Fiyat ve Çıktı Kararı</a:t>
            </a:r>
          </a:p>
        </p:txBody>
      </p:sp>
      <p:sp>
        <p:nvSpPr>
          <p:cNvPr id="12291" name="Content Placeholder 2"/>
          <p:cNvSpPr>
            <a:spLocks noGrp="1"/>
          </p:cNvSpPr>
          <p:nvPr>
            <p:ph idx="1"/>
          </p:nvPr>
        </p:nvSpPr>
        <p:spPr>
          <a:xfrm>
            <a:off x="1981200" y="1712913"/>
            <a:ext cx="9011920" cy="4895850"/>
          </a:xfrm>
        </p:spPr>
        <p:txBody>
          <a:bodyPr/>
          <a:lstStyle/>
          <a:p>
            <a:r>
              <a:rPr lang="tr-TR" altLang="en-US" dirty="0"/>
              <a:t>Tam rekabetçi firmalar</a:t>
            </a:r>
          </a:p>
          <a:p>
            <a:pPr lvl="1"/>
            <a:r>
              <a:rPr lang="tr-TR" altLang="en-US" dirty="0"/>
              <a:t>Fiyat alıcısıdır ve fiyatı etkileyemezler.</a:t>
            </a:r>
          </a:p>
          <a:p>
            <a:pPr lvl="1"/>
            <a:r>
              <a:rPr lang="tr-TR" altLang="en-US" dirty="0"/>
              <a:t>Her bir firma kendi malları için yatay bir talep eğrisi ile yüzleşir.</a:t>
            </a:r>
          </a:p>
          <a:p>
            <a:r>
              <a:rPr lang="tr-TR" altLang="en-US"/>
              <a:t>Tekelci </a:t>
            </a:r>
            <a:r>
              <a:rPr lang="tr-TR" altLang="en-US" dirty="0"/>
              <a:t>Firma</a:t>
            </a:r>
          </a:p>
          <a:p>
            <a:pPr lvl="1"/>
            <a:r>
              <a:rPr lang="tr-TR" altLang="en-US" dirty="0"/>
              <a:t>Fiyat yapıcısıdır ve çıktı seviyesini seçerek fiyatı belirler.</a:t>
            </a:r>
          </a:p>
          <a:p>
            <a:pPr lvl="1"/>
            <a:r>
              <a:rPr lang="tr-TR" altLang="en-US" dirty="0"/>
              <a:t>Tüm piyasa için aşağı-eğimli bir talep eğrisi ile yüzleşir.</a:t>
            </a:r>
          </a:p>
        </p:txBody>
      </p:sp>
    </p:spTree>
    <p:extLst>
      <p:ext uri="{BB962C8B-B14F-4D97-AF65-F5344CB8AC3E}">
        <p14:creationId xmlns:p14="http://schemas.microsoft.com/office/powerpoint/2010/main" val="237558466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2291">
                                            <p:txEl>
                                              <p:pRg st="1" end="1"/>
                                            </p:txEl>
                                          </p:spTgt>
                                        </p:tgtEl>
                                        <p:attrNameLst>
                                          <p:attrName>style.visibility</p:attrName>
                                        </p:attrNameLst>
                                      </p:cBhvr>
                                      <p:to>
                                        <p:strVal val="visible"/>
                                      </p:to>
                                    </p:set>
                                    <p:animEffect transition="in" filter="barn(inVertical)">
                                      <p:cBhvr>
                                        <p:cTn id="7" dur="500"/>
                                        <p:tgtEl>
                                          <p:spTgt spid="12291">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2291">
                                            <p:txEl>
                                              <p:pRg st="2" end="2"/>
                                            </p:txEl>
                                          </p:spTgt>
                                        </p:tgtEl>
                                        <p:attrNameLst>
                                          <p:attrName>style.visibility</p:attrName>
                                        </p:attrNameLst>
                                      </p:cBhvr>
                                      <p:to>
                                        <p:strVal val="visible"/>
                                      </p:to>
                                    </p:set>
                                    <p:animEffect transition="in" filter="barn(inVertical)">
                                      <p:cBhvr>
                                        <p:cTn id="10" dur="500"/>
                                        <p:tgtEl>
                                          <p:spTgt spid="12291">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12291">
                                            <p:txEl>
                                              <p:pRg st="4" end="4"/>
                                            </p:txEl>
                                          </p:spTgt>
                                        </p:tgtEl>
                                        <p:attrNameLst>
                                          <p:attrName>style.visibility</p:attrName>
                                        </p:attrNameLst>
                                      </p:cBhvr>
                                      <p:to>
                                        <p:strVal val="visible"/>
                                      </p:to>
                                    </p:set>
                                    <p:animEffect transition="in" filter="barn(inVertical)">
                                      <p:cBhvr>
                                        <p:cTn id="15" dur="500"/>
                                        <p:tgtEl>
                                          <p:spTgt spid="12291">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2291">
                                            <p:txEl>
                                              <p:pRg st="5" end="5"/>
                                            </p:txEl>
                                          </p:spTgt>
                                        </p:tgtEl>
                                        <p:attrNameLst>
                                          <p:attrName>style.visibility</p:attrName>
                                        </p:attrNameLst>
                                      </p:cBhvr>
                                      <p:to>
                                        <p:strVal val="visible"/>
                                      </p:to>
                                    </p:set>
                                    <p:animEffect transition="in" filter="barn(inVertical)">
                                      <p:cBhvr>
                                        <p:cTn id="18" dur="500"/>
                                        <p:tgtEl>
                                          <p:spTgt spid="1229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154" name="Picture 2" descr="TAB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8" y="2006600"/>
            <a:ext cx="8531225" cy="28527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3" name="Rectangle 2">
            <a:extLst>
              <a:ext uri="{FF2B5EF4-FFF2-40B4-BE49-F238E27FC236}">
                <a16:creationId xmlns:a16="http://schemas.microsoft.com/office/drawing/2014/main" id="{8342ED20-E641-3F4F-BA49-4D2ED3A2C1FE}"/>
              </a:ext>
            </a:extLst>
          </p:cNvPr>
          <p:cNvSpPr/>
          <p:nvPr/>
        </p:nvSpPr>
        <p:spPr>
          <a:xfrm>
            <a:off x="1898566" y="2573172"/>
            <a:ext cx="8451307" cy="404458"/>
          </a:xfrm>
          <a:prstGeom prst="rect">
            <a:avLst/>
          </a:prstGeom>
          <a:solidFill>
            <a:srgbClr val="9ED04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Tekel Firmaların Özellikleri</a:t>
            </a:r>
          </a:p>
        </p:txBody>
      </p:sp>
      <p:sp>
        <p:nvSpPr>
          <p:cNvPr id="4" name="Rectangle 3">
            <a:extLst>
              <a:ext uri="{FF2B5EF4-FFF2-40B4-BE49-F238E27FC236}">
                <a16:creationId xmlns:a16="http://schemas.microsoft.com/office/drawing/2014/main" id="{CB3826E3-AF55-594D-A2BB-6490D713B75E}"/>
              </a:ext>
            </a:extLst>
          </p:cNvPr>
          <p:cNvSpPr/>
          <p:nvPr/>
        </p:nvSpPr>
        <p:spPr>
          <a:xfrm>
            <a:off x="2218553" y="3125125"/>
            <a:ext cx="2962131"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Tek bir satıcı</a:t>
            </a:r>
          </a:p>
        </p:txBody>
      </p:sp>
      <p:sp>
        <p:nvSpPr>
          <p:cNvPr id="5" name="Rectangle 4">
            <a:extLst>
              <a:ext uri="{FF2B5EF4-FFF2-40B4-BE49-F238E27FC236}">
                <a16:creationId xmlns:a16="http://schemas.microsoft.com/office/drawing/2014/main" id="{3EFFD910-6081-2744-9DD5-DFFC8534EA78}"/>
              </a:ext>
            </a:extLst>
          </p:cNvPr>
          <p:cNvSpPr/>
          <p:nvPr/>
        </p:nvSpPr>
        <p:spPr>
          <a:xfrm>
            <a:off x="2218553" y="3556202"/>
            <a:ext cx="3942596"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latin typeface="Cambria"/>
                <a:ea typeface="ＭＳ 明朝"/>
                <a:cs typeface="Cambria"/>
              </a:rPr>
              <a:t>İkamesi olmayan özel bir ürün</a:t>
            </a:r>
            <a:endParaRPr lang="tr-TR" sz="2000" b="1" dirty="0">
              <a:effectLst/>
              <a:latin typeface="Cambria"/>
              <a:ea typeface="ＭＳ 明朝"/>
              <a:cs typeface="Cambria"/>
            </a:endParaRPr>
          </a:p>
        </p:txBody>
      </p:sp>
      <p:sp>
        <p:nvSpPr>
          <p:cNvPr id="6" name="Rectangle 5">
            <a:extLst>
              <a:ext uri="{FF2B5EF4-FFF2-40B4-BE49-F238E27FC236}">
                <a16:creationId xmlns:a16="http://schemas.microsoft.com/office/drawing/2014/main" id="{2B75F48E-B813-864E-B756-BC543DFB2B14}"/>
              </a:ext>
            </a:extLst>
          </p:cNvPr>
          <p:cNvSpPr/>
          <p:nvPr/>
        </p:nvSpPr>
        <p:spPr>
          <a:xfrm>
            <a:off x="2218553" y="3987279"/>
            <a:ext cx="2962131"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Yüksek giriş engelleri</a:t>
            </a:r>
          </a:p>
        </p:txBody>
      </p:sp>
      <p:sp>
        <p:nvSpPr>
          <p:cNvPr id="7" name="Rectangle 6">
            <a:extLst>
              <a:ext uri="{FF2B5EF4-FFF2-40B4-BE49-F238E27FC236}">
                <a16:creationId xmlns:a16="http://schemas.microsoft.com/office/drawing/2014/main" id="{47CF0A9D-AE8D-4C40-8694-03BA1106070B}"/>
              </a:ext>
            </a:extLst>
          </p:cNvPr>
          <p:cNvSpPr/>
          <p:nvPr/>
        </p:nvSpPr>
        <p:spPr>
          <a:xfrm>
            <a:off x="2218552" y="4393972"/>
            <a:ext cx="2962131"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 yapıcısı</a:t>
            </a:r>
          </a:p>
        </p:txBody>
      </p:sp>
    </p:spTree>
    <p:extLst>
      <p:ext uri="{BB962C8B-B14F-4D97-AF65-F5344CB8AC3E}">
        <p14:creationId xmlns:p14="http://schemas.microsoft.com/office/powerpoint/2010/main" val="35791001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29" name="Picture 1" descr="axe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11339" y="1820866"/>
            <a:ext cx="8483600" cy="37798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 name="Picture 2" descr="dleft.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338391" y="3806825"/>
            <a:ext cx="3173412" cy="20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 name="Picture 3" descr="dright.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270755" y="2439991"/>
            <a:ext cx="2317751" cy="27003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7" name="Picture 16" descr="title1.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281371" y="5745174"/>
            <a:ext cx="1349375" cy="4270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8" name="Picture 17" descr="title2.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756531" y="5745174"/>
            <a:ext cx="1530351" cy="4270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2534" name="Title 6"/>
          <p:cNvSpPr>
            <a:spLocks noGrp="1"/>
          </p:cNvSpPr>
          <p:nvPr>
            <p:ph type="title"/>
          </p:nvPr>
        </p:nvSpPr>
        <p:spPr>
          <a:xfrm>
            <a:off x="1513840" y="0"/>
            <a:ext cx="9164320" cy="1527175"/>
          </a:xfrm>
        </p:spPr>
        <p:txBody>
          <a:bodyPr/>
          <a:lstStyle/>
          <a:p>
            <a:pPr algn="ctr"/>
            <a:r>
              <a:rPr lang="tr-TR" altLang="en-US" b="1" dirty="0"/>
              <a:t>Talep Eğrilerinin Karşılaştırılması</a:t>
            </a:r>
          </a:p>
        </p:txBody>
      </p:sp>
      <p:sp>
        <p:nvSpPr>
          <p:cNvPr id="8" name="Rectangle 7">
            <a:extLst>
              <a:ext uri="{FF2B5EF4-FFF2-40B4-BE49-F238E27FC236}">
                <a16:creationId xmlns:a16="http://schemas.microsoft.com/office/drawing/2014/main" id="{D03DB6A1-515F-A34D-B99E-1E835C8A01C5}"/>
              </a:ext>
            </a:extLst>
          </p:cNvPr>
          <p:cNvSpPr/>
          <p:nvPr/>
        </p:nvSpPr>
        <p:spPr>
          <a:xfrm>
            <a:off x="3281372" y="5726827"/>
            <a:ext cx="1914670" cy="53833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a) </a:t>
            </a:r>
            <a:r>
              <a:rPr lang="tr-TR" b="1" dirty="0">
                <a:effectLst/>
                <a:latin typeface="Cambria"/>
                <a:ea typeface="ＭＳ 明朝"/>
                <a:cs typeface="Cambria"/>
              </a:rPr>
              <a:t>Tam Rekabetçi Firma</a:t>
            </a:r>
          </a:p>
        </p:txBody>
      </p:sp>
      <p:sp>
        <p:nvSpPr>
          <p:cNvPr id="9" name="Rectangle 8">
            <a:extLst>
              <a:ext uri="{FF2B5EF4-FFF2-40B4-BE49-F238E27FC236}">
                <a16:creationId xmlns:a16="http://schemas.microsoft.com/office/drawing/2014/main" id="{B6A64868-6828-E84C-A90C-7F5EBDC0464D}"/>
              </a:ext>
            </a:extLst>
          </p:cNvPr>
          <p:cNvSpPr/>
          <p:nvPr/>
        </p:nvSpPr>
        <p:spPr>
          <a:xfrm>
            <a:off x="7602080" y="5726826"/>
            <a:ext cx="1839250" cy="53833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b) </a:t>
            </a:r>
            <a:r>
              <a:rPr lang="tr-TR" b="1" dirty="0">
                <a:effectLst/>
                <a:latin typeface="Cambria"/>
                <a:ea typeface="ＭＳ 明朝"/>
                <a:cs typeface="Cambria"/>
              </a:rPr>
              <a:t>Tekelci Firma</a:t>
            </a:r>
          </a:p>
        </p:txBody>
      </p:sp>
      <p:sp>
        <p:nvSpPr>
          <p:cNvPr id="10" name="Rectangle 9">
            <a:extLst>
              <a:ext uri="{FF2B5EF4-FFF2-40B4-BE49-F238E27FC236}">
                <a16:creationId xmlns:a16="http://schemas.microsoft.com/office/drawing/2014/main" id="{67D52F74-E271-FA4E-868C-7A076CE7D86C}"/>
              </a:ext>
            </a:extLst>
          </p:cNvPr>
          <p:cNvSpPr/>
          <p:nvPr/>
        </p:nvSpPr>
        <p:spPr>
          <a:xfrm>
            <a:off x="4018844" y="5344713"/>
            <a:ext cx="191467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Firmanın Miktarı</a:t>
            </a:r>
            <a:endParaRPr lang="tr-TR" b="1" dirty="0">
              <a:effectLst/>
              <a:latin typeface="Cambria"/>
              <a:ea typeface="ＭＳ 明朝"/>
              <a:cs typeface="Cambria"/>
            </a:endParaRPr>
          </a:p>
        </p:txBody>
      </p:sp>
      <p:sp>
        <p:nvSpPr>
          <p:cNvPr id="11" name="Rectangle 10">
            <a:extLst>
              <a:ext uri="{FF2B5EF4-FFF2-40B4-BE49-F238E27FC236}">
                <a16:creationId xmlns:a16="http://schemas.microsoft.com/office/drawing/2014/main" id="{CD80C487-7B0C-E441-8F6D-8A66ADE1E88B}"/>
              </a:ext>
            </a:extLst>
          </p:cNvPr>
          <p:cNvSpPr/>
          <p:nvPr/>
        </p:nvSpPr>
        <p:spPr>
          <a:xfrm>
            <a:off x="8465991" y="5344713"/>
            <a:ext cx="191467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Piyasanın Miktarı</a:t>
            </a:r>
            <a:endParaRPr lang="tr-TR" b="1" dirty="0">
              <a:effectLst/>
              <a:latin typeface="Cambria"/>
              <a:ea typeface="ＭＳ 明朝"/>
              <a:cs typeface="Cambria"/>
            </a:endParaRPr>
          </a:p>
        </p:txBody>
      </p:sp>
      <p:sp>
        <p:nvSpPr>
          <p:cNvPr id="12" name="Rectangle 11">
            <a:extLst>
              <a:ext uri="{FF2B5EF4-FFF2-40B4-BE49-F238E27FC236}">
                <a16:creationId xmlns:a16="http://schemas.microsoft.com/office/drawing/2014/main" id="{43EFE0FB-8980-3E41-9D07-7D70E75BB0AC}"/>
              </a:ext>
            </a:extLst>
          </p:cNvPr>
          <p:cNvSpPr/>
          <p:nvPr/>
        </p:nvSpPr>
        <p:spPr>
          <a:xfrm>
            <a:off x="1673943" y="1745542"/>
            <a:ext cx="610072"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
        <p:nvSpPr>
          <p:cNvPr id="13" name="Rectangle 12">
            <a:extLst>
              <a:ext uri="{FF2B5EF4-FFF2-40B4-BE49-F238E27FC236}">
                <a16:creationId xmlns:a16="http://schemas.microsoft.com/office/drawing/2014/main" id="{3F105035-5DFA-D845-A672-022E4962F747}"/>
              </a:ext>
            </a:extLst>
          </p:cNvPr>
          <p:cNvSpPr/>
          <p:nvPr/>
        </p:nvSpPr>
        <p:spPr>
          <a:xfrm>
            <a:off x="6327223" y="2036019"/>
            <a:ext cx="610072"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Tree>
    <p:extLst>
      <p:ext uri="{BB962C8B-B14F-4D97-AF65-F5344CB8AC3E}">
        <p14:creationId xmlns:p14="http://schemas.microsoft.com/office/powerpoint/2010/main" val="146617246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1000"/>
                                        <p:tgtEl>
                                          <p:spTgt spid="1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down)">
                                      <p:cBhvr>
                                        <p:cTn id="12" dur="1000"/>
                                        <p:tgtEl>
                                          <p:spTgt spid="1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1000"/>
                                        <p:tgtEl>
                                          <p:spTgt spid="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1981200" y="11"/>
            <a:ext cx="8229600" cy="1527175"/>
          </a:xfrm>
        </p:spPr>
        <p:txBody>
          <a:bodyPr/>
          <a:lstStyle/>
          <a:p>
            <a:r>
              <a:rPr lang="tr-TR" altLang="en-US" b="1" dirty="0"/>
              <a:t>Hafta #8 Konu Başlıkları</a:t>
            </a:r>
            <a:endParaRPr lang="tr-TR" altLang="en-US" b="1" dirty="0">
              <a:cs typeface="Arial" panose="020B0604020202020204" pitchFamily="34" charset="0"/>
            </a:endParaRPr>
          </a:p>
        </p:txBody>
      </p:sp>
      <p:sp>
        <p:nvSpPr>
          <p:cNvPr id="12290" name="Content Placeholder 2"/>
          <p:cNvSpPr>
            <a:spLocks noGrp="1"/>
          </p:cNvSpPr>
          <p:nvPr>
            <p:ph idx="1"/>
          </p:nvPr>
        </p:nvSpPr>
        <p:spPr>
          <a:xfrm>
            <a:off x="1981200" y="1527176"/>
            <a:ext cx="8229600" cy="4096216"/>
          </a:xfrm>
        </p:spPr>
        <p:txBody>
          <a:bodyPr/>
          <a:lstStyle/>
          <a:p>
            <a:pPr marL="514350" indent="-514350" eaLnBrk="1" hangingPunct="1">
              <a:buFont typeface="+mj-lt"/>
              <a:buAutoNum type="arabicPeriod"/>
            </a:pPr>
            <a:r>
              <a:rPr lang="tr-TR" sz="2400" dirty="0">
                <a:ea typeface="MS PGothic" charset="0"/>
                <a:cs typeface="Arial" panose="020B0604020202020204" pitchFamily="34" charset="0"/>
              </a:rPr>
              <a:t>Uzun-Dönem Maliyetleri</a:t>
            </a:r>
          </a:p>
          <a:p>
            <a:pPr marL="514350" indent="-514350" eaLnBrk="1" hangingPunct="1">
              <a:buFont typeface="+mj-lt"/>
              <a:buAutoNum type="arabicPeriod"/>
            </a:pPr>
            <a:r>
              <a:rPr lang="tr-TR" sz="2400" dirty="0">
                <a:ea typeface="MS PGothic" charset="0"/>
                <a:cs typeface="Arial" panose="020B0604020202020204" pitchFamily="34" charset="0"/>
              </a:rPr>
              <a:t>Tekelin Tanımı</a:t>
            </a:r>
          </a:p>
          <a:p>
            <a:pPr marL="514350" indent="-514350" eaLnBrk="1" hangingPunct="1">
              <a:buFont typeface="+mj-lt"/>
              <a:buAutoNum type="arabicPeriod"/>
            </a:pPr>
            <a:r>
              <a:rPr lang="tr-TR" sz="2400" dirty="0">
                <a:ea typeface="MS PGothic" charset="0"/>
                <a:cs typeface="Arial" panose="020B0604020202020204" pitchFamily="34" charset="0"/>
              </a:rPr>
              <a:t>Tekellerin Özellikleri</a:t>
            </a:r>
          </a:p>
          <a:p>
            <a:pPr marL="514350" indent="-514350" eaLnBrk="1" hangingPunct="1">
              <a:buFont typeface="+mj-lt"/>
              <a:buAutoNum type="arabicPeriod"/>
            </a:pPr>
            <a:r>
              <a:rPr lang="tr-TR" sz="2400" dirty="0">
                <a:ea typeface="MS PGothic" charset="0"/>
                <a:cs typeface="Arial" panose="020B0604020202020204" pitchFamily="34" charset="0"/>
              </a:rPr>
              <a:t>Tekel için Kar Maksimizasyon Kuralı*</a:t>
            </a:r>
          </a:p>
          <a:p>
            <a:pPr marL="514350" indent="-514350" eaLnBrk="1" hangingPunct="1">
              <a:buFont typeface="+mj-lt"/>
              <a:buAutoNum type="arabicPeriod"/>
            </a:pPr>
            <a:r>
              <a:rPr lang="tr-TR" altLang="en-US" sz="2400" dirty="0"/>
              <a:t>Rekabetçi ve Tekelci Piyasaların Karşılaştırılması*</a:t>
            </a:r>
          </a:p>
          <a:p>
            <a:pPr marL="514350" indent="-514350" eaLnBrk="1" hangingPunct="1">
              <a:buFont typeface="+mj-lt"/>
              <a:buAutoNum type="arabicPeriod"/>
            </a:pPr>
            <a:r>
              <a:rPr lang="tr-TR" sz="2400" dirty="0">
                <a:ea typeface="MS PGothic" charset="0"/>
                <a:cs typeface="Arial" panose="020B0604020202020204" pitchFamily="34" charset="0"/>
              </a:rPr>
              <a:t>Tekelle İlgili Problemler*</a:t>
            </a:r>
          </a:p>
          <a:p>
            <a:pPr marL="514350" indent="-514350" eaLnBrk="1" hangingPunct="1">
              <a:buFont typeface="+mj-lt"/>
              <a:buAutoNum type="arabicPeriod"/>
            </a:pPr>
            <a:r>
              <a:rPr lang="tr-TR" altLang="en-US" sz="2400" dirty="0">
                <a:cs typeface="Arial" panose="020B0604020202020204" pitchFamily="34" charset="0"/>
              </a:rPr>
              <a:t>Tekelci Piyasadaki Kayıp*</a:t>
            </a:r>
          </a:p>
          <a:p>
            <a:pPr marL="514350" indent="-514350" eaLnBrk="1" hangingPunct="1">
              <a:buFont typeface="+mj-lt"/>
              <a:buAutoNum type="arabicPeriod"/>
            </a:pPr>
            <a:r>
              <a:rPr lang="tr-TR" altLang="en-US" sz="2400" dirty="0">
                <a:cs typeface="Arial" panose="020B0604020202020204" pitchFamily="34" charset="0"/>
              </a:rPr>
              <a:t>Hükümet Başarısızlığı</a:t>
            </a:r>
          </a:p>
          <a:p>
            <a:pPr marL="0" indent="0" eaLnBrk="1" hangingPunct="1">
              <a:buNone/>
            </a:pPr>
            <a:r>
              <a:rPr lang="tr-TR" altLang="en-US" sz="1800" dirty="0">
                <a:ea typeface="MS PGothic" charset="0"/>
              </a:rPr>
              <a:t>"*" En önemli konu başlıklarını belirtir. </a:t>
            </a:r>
          </a:p>
          <a:p>
            <a:pPr marL="0" indent="0" eaLnBrk="1" hangingPunct="1">
              <a:buNone/>
            </a:pPr>
            <a:r>
              <a:rPr lang="tr-TR" altLang="en-US" sz="1800" dirty="0" err="1">
                <a:ea typeface="MS PGothic" charset="0"/>
              </a:rPr>
              <a:t>Mateer</a:t>
            </a:r>
            <a:r>
              <a:rPr lang="tr-TR" altLang="en-US" sz="1800" dirty="0">
                <a:ea typeface="MS PGothic" charset="0"/>
              </a:rPr>
              <a:t> ve </a:t>
            </a:r>
            <a:r>
              <a:rPr lang="tr-TR" altLang="en-US" sz="1800" dirty="0" err="1">
                <a:ea typeface="MS PGothic" charset="0"/>
              </a:rPr>
              <a:t>Coppock</a:t>
            </a:r>
            <a:r>
              <a:rPr lang="tr-TR" altLang="en-US" sz="1800" dirty="0">
                <a:ea typeface="MS PGothic" charset="0"/>
              </a:rPr>
              <a:t>: Bölüm #8 ve #10 </a:t>
            </a:r>
          </a:p>
          <a:p>
            <a:pPr marL="0" indent="0" eaLnBrk="1" hangingPunct="1">
              <a:buNone/>
            </a:pPr>
            <a:endParaRPr lang="tr-TR" altLang="en-US" sz="1800" dirty="0">
              <a:ea typeface="MS PGothic" charset="0"/>
              <a:cs typeface="Arial" panose="020B0604020202020204" pitchFamily="34" charset="0"/>
            </a:endParaRPr>
          </a:p>
          <a:p>
            <a:pPr marL="0" indent="0" eaLnBrk="1" hangingPunct="1">
              <a:buNone/>
            </a:pPr>
            <a:endParaRPr lang="tr-TR" sz="2800" dirty="0">
              <a:ea typeface="MS PGothic" charset="0"/>
              <a:cs typeface="Arial" panose="020B0604020202020204" pitchFamily="34" charset="0"/>
            </a:endParaRPr>
          </a:p>
          <a:p>
            <a:pPr marL="514350" indent="-514350" eaLnBrk="1" hangingPunct="1">
              <a:buFont typeface="+mj-lt"/>
              <a:buAutoNum type="arabicPeriod"/>
            </a:pPr>
            <a:endParaRPr lang="tr-TR" sz="2800" dirty="0">
              <a:ea typeface="MS PGothic" charset="0"/>
              <a:cs typeface="Arial" panose="020B0604020202020204" pitchFamily="34" charset="0"/>
            </a:endParaRPr>
          </a:p>
          <a:p>
            <a:pPr marL="514350" indent="-514350" eaLnBrk="1" hangingPunct="1">
              <a:buFont typeface="+mj-lt"/>
              <a:buAutoNum type="arabicPeriod"/>
            </a:pPr>
            <a:endParaRPr lang="tr-TR" sz="2800" cap="none" dirty="0">
              <a:ea typeface="MS PGothic" charset="0"/>
              <a:cs typeface="Arial" panose="020B0604020202020204" pitchFamily="34" charset="0"/>
            </a:endParaRPr>
          </a:p>
          <a:p>
            <a:pPr marL="0" indent="0" eaLnBrk="1" hangingPunct="1">
              <a:buNone/>
            </a:pPr>
            <a:endParaRPr lang="tr-TR" altLang="en-US" sz="1800" dirty="0">
              <a:ea typeface="MS PGothic" charset="0"/>
              <a:cs typeface="Arial" panose="020B0604020202020204" pitchFamily="34" charset="0"/>
            </a:endParaRPr>
          </a:p>
        </p:txBody>
      </p:sp>
      <p:sp>
        <p:nvSpPr>
          <p:cNvPr id="4" name="TextBox 3">
            <a:extLst>
              <a:ext uri="{FF2B5EF4-FFF2-40B4-BE49-F238E27FC236}">
                <a16:creationId xmlns:a16="http://schemas.microsoft.com/office/drawing/2014/main" id="{A6D812F2-6C2C-724C-A740-63361BC61E36}"/>
              </a:ext>
            </a:extLst>
          </p:cNvPr>
          <p:cNvSpPr txBox="1"/>
          <p:nvPr/>
        </p:nvSpPr>
        <p:spPr>
          <a:xfrm>
            <a:off x="256902" y="5694908"/>
            <a:ext cx="11696700" cy="1477328"/>
          </a:xfrm>
          <a:prstGeom prst="rect">
            <a:avLst/>
          </a:prstGeom>
          <a:noFill/>
        </p:spPr>
        <p:txBody>
          <a:bodyPr wrap="square" rtlCol="0">
            <a:spAutoFit/>
          </a:bodyPr>
          <a:lstStyle/>
          <a:p>
            <a:r>
              <a:rPr lang="tr-TR" b="1" u="sng" dirty="0">
                <a:solidFill>
                  <a:srgbClr val="FF0000"/>
                </a:solidFill>
                <a:latin typeface="Cambria"/>
              </a:rPr>
              <a:t>Önemli Not</a:t>
            </a:r>
            <a:r>
              <a:rPr lang="tr-TR" dirty="0">
                <a:solidFill>
                  <a:srgbClr val="FF0000"/>
                </a:solidFill>
                <a:latin typeface="Cambria"/>
              </a:rPr>
              <a:t>: Fiyat için "F", "P" ve "</a:t>
            </a:r>
            <a:r>
              <a:rPr lang="tr-TR" dirty="0" err="1">
                <a:solidFill>
                  <a:srgbClr val="FF0000"/>
                </a:solidFill>
                <a:latin typeface="Cambria"/>
              </a:rPr>
              <a:t>Price</a:t>
            </a:r>
            <a:r>
              <a:rPr lang="tr-TR" dirty="0">
                <a:solidFill>
                  <a:srgbClr val="FF0000"/>
                </a:solidFill>
                <a:latin typeface="Cambria"/>
              </a:rPr>
              <a:t>"; Miktar (Çıktı) için "M", "</a:t>
            </a:r>
            <a:r>
              <a:rPr lang="tr-TR" dirty="0" err="1">
                <a:solidFill>
                  <a:srgbClr val="FF0000"/>
                </a:solidFill>
                <a:latin typeface="Cambria"/>
              </a:rPr>
              <a:t>Q</a:t>
            </a:r>
            <a:r>
              <a:rPr lang="tr-TR" dirty="0">
                <a:solidFill>
                  <a:srgbClr val="FF0000"/>
                </a:solidFill>
                <a:latin typeface="Cambria"/>
              </a:rPr>
              <a:t>" ve "</a:t>
            </a:r>
            <a:r>
              <a:rPr lang="tr-TR" dirty="0" err="1">
                <a:solidFill>
                  <a:srgbClr val="FF0000"/>
                </a:solidFill>
                <a:latin typeface="Cambria"/>
              </a:rPr>
              <a:t>Quantity</a:t>
            </a:r>
            <a:r>
              <a:rPr lang="tr-TR" dirty="0">
                <a:solidFill>
                  <a:srgbClr val="FF0000"/>
                </a:solidFill>
                <a:latin typeface="Cambria"/>
              </a:rPr>
              <a:t>"; Talep için "T", "D" ve "</a:t>
            </a:r>
            <a:r>
              <a:rPr lang="tr-TR" dirty="0" err="1">
                <a:solidFill>
                  <a:srgbClr val="FF0000"/>
                </a:solidFill>
                <a:latin typeface="Cambria"/>
              </a:rPr>
              <a:t>Demand</a:t>
            </a:r>
            <a:r>
              <a:rPr lang="tr-TR" dirty="0">
                <a:solidFill>
                  <a:srgbClr val="FF0000"/>
                </a:solidFill>
                <a:latin typeface="Cambria"/>
              </a:rPr>
              <a:t>"; Arz için "A", "S" ve "</a:t>
            </a:r>
            <a:r>
              <a:rPr lang="tr-TR" dirty="0" err="1">
                <a:solidFill>
                  <a:srgbClr val="FF0000"/>
                </a:solidFill>
                <a:latin typeface="Cambria"/>
              </a:rPr>
              <a:t>Supply</a:t>
            </a:r>
            <a:r>
              <a:rPr lang="tr-TR" dirty="0">
                <a:solidFill>
                  <a:srgbClr val="FF0000"/>
                </a:solidFill>
                <a:latin typeface="Cambria"/>
              </a:rPr>
              <a:t>"; Denge için "E" ve "</a:t>
            </a:r>
            <a:r>
              <a:rPr lang="tr-TR" dirty="0" err="1">
                <a:solidFill>
                  <a:srgbClr val="FF0000"/>
                </a:solidFill>
                <a:latin typeface="Cambria"/>
              </a:rPr>
              <a:t>Equilibrium</a:t>
            </a:r>
            <a:r>
              <a:rPr lang="tr-TR" dirty="0">
                <a:solidFill>
                  <a:srgbClr val="FF0000"/>
                </a:solidFill>
                <a:latin typeface="Cambria"/>
              </a:rPr>
              <a:t>"; Kısa-Dönem için "KD" , "SR" ve "</a:t>
            </a:r>
            <a:r>
              <a:rPr lang="tr-TR" dirty="0" err="1">
                <a:solidFill>
                  <a:srgbClr val="FF0000"/>
                </a:solidFill>
                <a:latin typeface="Cambria"/>
              </a:rPr>
              <a:t>Short</a:t>
            </a:r>
            <a:r>
              <a:rPr lang="tr-TR" dirty="0">
                <a:solidFill>
                  <a:srgbClr val="FF0000"/>
                </a:solidFill>
                <a:latin typeface="Cambria"/>
              </a:rPr>
              <a:t>-Run"; Uzun-Dönem için "UD", "LR" ve "</a:t>
            </a:r>
            <a:r>
              <a:rPr lang="tr-TR" dirty="0" err="1">
                <a:solidFill>
                  <a:srgbClr val="FF0000"/>
                </a:solidFill>
                <a:latin typeface="Cambria"/>
              </a:rPr>
              <a:t>Long</a:t>
            </a:r>
            <a:r>
              <a:rPr lang="tr-TR" dirty="0">
                <a:solidFill>
                  <a:srgbClr val="FF0000"/>
                </a:solidFill>
                <a:latin typeface="Cambria"/>
              </a:rPr>
              <a:t>-Run"; Kısa-Dönem ATC için "KDATC" ve "SRATC"; Uzun-Dönem ATC için "UDATC" ve "LRATC" eş anlamlı olarak kullanılmıştır. </a:t>
            </a:r>
          </a:p>
          <a:p>
            <a:endParaRPr lang="tr-TR" dirty="0">
              <a:latin typeface="Cambria"/>
            </a:endParaRPr>
          </a:p>
        </p:txBody>
      </p:sp>
    </p:spTree>
    <p:extLst>
      <p:ext uri="{BB962C8B-B14F-4D97-AF65-F5344CB8AC3E}">
        <p14:creationId xmlns:p14="http://schemas.microsoft.com/office/powerpoint/2010/main" val="10226303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p:cNvSpPr>
            <a:spLocks noGrp="1"/>
          </p:cNvSpPr>
          <p:nvPr>
            <p:ph type="title"/>
          </p:nvPr>
        </p:nvSpPr>
        <p:spPr>
          <a:xfrm>
            <a:off x="631378" y="10"/>
            <a:ext cx="10929257" cy="1527175"/>
          </a:xfrm>
        </p:spPr>
        <p:txBody>
          <a:bodyPr/>
          <a:lstStyle/>
          <a:p>
            <a:r>
              <a:rPr lang="tr-TR" altLang="en-US" b="1" dirty="0"/>
              <a:t>Tekel için Kar Maksimizasyon Kuralı</a:t>
            </a:r>
          </a:p>
        </p:txBody>
      </p:sp>
      <p:sp>
        <p:nvSpPr>
          <p:cNvPr id="14339" name="Content Placeholder 2"/>
          <p:cNvSpPr>
            <a:spLocks noGrp="1"/>
          </p:cNvSpPr>
          <p:nvPr>
            <p:ph idx="1"/>
          </p:nvPr>
        </p:nvSpPr>
        <p:spPr>
          <a:xfrm>
            <a:off x="631376" y="1672571"/>
            <a:ext cx="10534463" cy="4895850"/>
          </a:xfrm>
        </p:spPr>
        <p:txBody>
          <a:bodyPr/>
          <a:lstStyle/>
          <a:p>
            <a:r>
              <a:rPr lang="tr-TR" altLang="en-US" sz="2800" dirty="0"/>
              <a:t>Tekelci firma ve tam rekabetçi firma arasındaki benzerlik</a:t>
            </a:r>
          </a:p>
          <a:p>
            <a:pPr lvl="1"/>
            <a:r>
              <a:rPr lang="tr-TR" altLang="en-US" sz="2800" dirty="0"/>
              <a:t>Kar MR = MC eşitliğinin sağlandığı üretim seviyesinde (</a:t>
            </a:r>
            <a:r>
              <a:rPr lang="tr-TR" altLang="en-US" sz="2800" dirty="0" err="1"/>
              <a:t>Q</a:t>
            </a:r>
            <a:r>
              <a:rPr lang="tr-TR" altLang="en-US" sz="2800" dirty="0"/>
              <a:t>) gerçekleşir.</a:t>
            </a:r>
          </a:p>
          <a:p>
            <a:r>
              <a:rPr lang="tr-TR" altLang="en-US" sz="2800" dirty="0"/>
              <a:t>Tekelci firma ve tam rekabetçi firma arasındaki farklılık</a:t>
            </a:r>
          </a:p>
          <a:p>
            <a:pPr lvl="1"/>
            <a:r>
              <a:rPr lang="tr-TR" altLang="en-US" sz="2800" dirty="0"/>
              <a:t>Tam rekabetçi firma için,  P = MR = MC</a:t>
            </a:r>
          </a:p>
          <a:p>
            <a:pPr lvl="1"/>
            <a:r>
              <a:rPr lang="tr-TR" altLang="en-US" sz="2800" dirty="0"/>
              <a:t>Tekelci firma için,  P &gt; MR = MC</a:t>
            </a:r>
          </a:p>
          <a:p>
            <a:pPr lvl="1"/>
            <a:r>
              <a:rPr lang="tr-TR" altLang="en-US" sz="2800" dirty="0"/>
              <a:t>Çıktıyı arttırmak için, tekelci firmanın fiyatı düşürmesi gerekir.  Tam rekabetçi firmalar piyasa fiyatından istedikleri kadar satabilirler.</a:t>
            </a:r>
          </a:p>
        </p:txBody>
      </p:sp>
    </p:spTree>
    <p:extLst>
      <p:ext uri="{BB962C8B-B14F-4D97-AF65-F5344CB8AC3E}">
        <p14:creationId xmlns:p14="http://schemas.microsoft.com/office/powerpoint/2010/main" val="273612947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4339">
                                            <p:txEl>
                                              <p:pRg st="1" end="1"/>
                                            </p:txEl>
                                          </p:spTgt>
                                        </p:tgtEl>
                                        <p:attrNameLst>
                                          <p:attrName>style.visibility</p:attrName>
                                        </p:attrNameLst>
                                      </p:cBhvr>
                                      <p:to>
                                        <p:strVal val="visible"/>
                                      </p:to>
                                    </p:set>
                                    <p:animEffect transition="in" filter="barn(inVertical)">
                                      <p:cBhvr>
                                        <p:cTn id="7" dur="500"/>
                                        <p:tgtEl>
                                          <p:spTgt spid="14339">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4339">
                                            <p:txEl>
                                              <p:pRg st="3" end="3"/>
                                            </p:txEl>
                                          </p:spTgt>
                                        </p:tgtEl>
                                        <p:attrNameLst>
                                          <p:attrName>style.visibility</p:attrName>
                                        </p:attrNameLst>
                                      </p:cBhvr>
                                      <p:to>
                                        <p:strVal val="visible"/>
                                      </p:to>
                                    </p:set>
                                    <p:animEffect transition="in" filter="barn(inVertical)">
                                      <p:cBhvr>
                                        <p:cTn id="12" dur="500"/>
                                        <p:tgtEl>
                                          <p:spTgt spid="14339">
                                            <p:txEl>
                                              <p:pRg st="3" end="3"/>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14339">
                                            <p:txEl>
                                              <p:pRg st="4" end="4"/>
                                            </p:txEl>
                                          </p:spTgt>
                                        </p:tgtEl>
                                        <p:attrNameLst>
                                          <p:attrName>style.visibility</p:attrName>
                                        </p:attrNameLst>
                                      </p:cBhvr>
                                      <p:to>
                                        <p:strVal val="visible"/>
                                      </p:to>
                                    </p:set>
                                    <p:animEffect transition="in" filter="barn(inVertical)">
                                      <p:cBhvr>
                                        <p:cTn id="15" dur="500"/>
                                        <p:tgtEl>
                                          <p:spTgt spid="14339">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4339">
                                            <p:txEl>
                                              <p:pRg st="5" end="5"/>
                                            </p:txEl>
                                          </p:spTgt>
                                        </p:tgtEl>
                                        <p:attrNameLst>
                                          <p:attrName>style.visibility</p:attrName>
                                        </p:attrNameLst>
                                      </p:cBhvr>
                                      <p:to>
                                        <p:strVal val="visible"/>
                                      </p:to>
                                    </p:set>
                                    <p:animEffect transition="in" filter="barn(inVertical)">
                                      <p:cBhvr>
                                        <p:cTn id="18" dur="500"/>
                                        <p:tgtEl>
                                          <p:spTgt spid="1433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p:cNvSpPr>
            <a:spLocks noGrp="1"/>
          </p:cNvSpPr>
          <p:nvPr>
            <p:ph type="title"/>
          </p:nvPr>
        </p:nvSpPr>
        <p:spPr>
          <a:xfrm>
            <a:off x="1981200" y="0"/>
            <a:ext cx="8229600" cy="749300"/>
          </a:xfrm>
        </p:spPr>
        <p:txBody>
          <a:bodyPr/>
          <a:lstStyle/>
          <a:p>
            <a:pPr algn="ctr"/>
            <a:r>
              <a:rPr lang="tr-TR" altLang="en-US" b="1" dirty="0"/>
              <a:t>Tekel için Marjinal Hasılat</a:t>
            </a:r>
          </a:p>
        </p:txBody>
      </p:sp>
      <p:graphicFrame>
        <p:nvGraphicFramePr>
          <p:cNvPr id="5" name="Table 4"/>
          <p:cNvGraphicFramePr>
            <a:graphicFrameLocks noGrp="1"/>
          </p:cNvGraphicFramePr>
          <p:nvPr>
            <p:extLst>
              <p:ext uri="{D42A27DB-BD31-4B8C-83A1-F6EECF244321}">
                <p14:modId xmlns:p14="http://schemas.microsoft.com/office/powerpoint/2010/main" val="2950620972"/>
              </p:ext>
            </p:extLst>
          </p:nvPr>
        </p:nvGraphicFramePr>
        <p:xfrm>
          <a:off x="2184400" y="1193800"/>
          <a:ext cx="7924802" cy="5105400"/>
        </p:xfrm>
        <a:graphic>
          <a:graphicData uri="http://schemas.openxmlformats.org/drawingml/2006/table">
            <a:tbl>
              <a:tblPr/>
              <a:tblGrid>
                <a:gridCol w="2063751">
                  <a:extLst>
                    <a:ext uri="{9D8B030D-6E8A-4147-A177-3AD203B41FA5}">
                      <a16:colId xmlns:a16="http://schemas.microsoft.com/office/drawing/2014/main" val="20000"/>
                    </a:ext>
                  </a:extLst>
                </a:gridCol>
                <a:gridCol w="1517651">
                  <a:extLst>
                    <a:ext uri="{9D8B030D-6E8A-4147-A177-3AD203B41FA5}">
                      <a16:colId xmlns:a16="http://schemas.microsoft.com/office/drawing/2014/main" val="20001"/>
                    </a:ext>
                  </a:extLst>
                </a:gridCol>
                <a:gridCol w="1981200">
                  <a:extLst>
                    <a:ext uri="{9D8B030D-6E8A-4147-A177-3AD203B41FA5}">
                      <a16:colId xmlns:a16="http://schemas.microsoft.com/office/drawing/2014/main" val="20002"/>
                    </a:ext>
                  </a:extLst>
                </a:gridCol>
                <a:gridCol w="2362200">
                  <a:extLst>
                    <a:ext uri="{9D8B030D-6E8A-4147-A177-3AD203B41FA5}">
                      <a16:colId xmlns:a16="http://schemas.microsoft.com/office/drawing/2014/main" val="20003"/>
                    </a:ext>
                  </a:extLst>
                </a:gridCol>
              </a:tblGrid>
              <a:tr h="10890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Çıktı  </a:t>
                      </a:r>
                    </a:p>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(Q)</a:t>
                      </a:r>
                    </a:p>
                  </a:txBody>
                  <a:tcPr marL="55084" marR="55084" marT="0" marB="0" anchor="ctr" horzOverflow="overflow">
                    <a:lnL w="28575" cap="flat" cmpd="sng" algn="ctr">
                      <a:solidFill>
                        <a:srgbClr val="000000"/>
                      </a:solidFill>
                      <a:prstDash val="solid"/>
                      <a:round/>
                      <a:headEnd type="none" w="med" len="med"/>
                      <a:tailEnd type="none" w="med" len="med"/>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Fiyat</a:t>
                      </a:r>
                    </a:p>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(P)</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Toplam Hasılat </a:t>
                      </a:r>
                    </a:p>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(TR) = Q </a:t>
                      </a: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sym typeface="Symbol" panose="05050102010706020507" pitchFamily="18" charset="2"/>
                        </a:rPr>
                        <a:t></a:t>
                      </a: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 P</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1,000 Çıktı başına Marjinal Hasılat </a:t>
                      </a:r>
                    </a:p>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(MR) = ΔTR  </a:t>
                      </a:r>
                    </a:p>
                  </a:txBody>
                  <a:tcPr marL="55084" marR="55084" marT="0" marB="0" anchor="ctr" horzOverflow="overflow">
                    <a:lnL>
                      <a:noFill/>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0</a:t>
                      </a:r>
                    </a:p>
                  </a:txBody>
                  <a:tcPr marL="55084" marR="55084" marT="0" marB="0" anchor="ctr" horzOverflow="overflow">
                    <a:lnL w="28575" cap="flat" cmpd="sng" algn="ctr">
                      <a:solidFill>
                        <a:srgbClr val="000000"/>
                      </a:solidFill>
                      <a:prstDash val="solid"/>
                      <a:round/>
                      <a:headEnd type="none" w="med" len="med"/>
                      <a:tailEnd type="none" w="med" len="med"/>
                    </a:lnL>
                    <a:lnR>
                      <a:noFill/>
                    </a:lnR>
                    <a:lnT w="28575"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$100</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$0.00</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cs typeface="Arial" panose="020B0604020202020204" pitchFamily="34" charset="0"/>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1"/>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90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90,000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$90,000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2"/>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80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160,000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70,000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3"/>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3,000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70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210,000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50,000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4"/>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4,000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60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240,000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30,000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5"/>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5,000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50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250,000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10,000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6"/>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6,000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40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240,000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FF0000"/>
                          </a:solidFill>
                          <a:effectLst/>
                          <a:latin typeface="Cambria" panose="02040503050406030204" pitchFamily="18" charset="0"/>
                          <a:ea typeface="MS PGothic" panose="020B0600070205080204" pitchFamily="34" charset="-128"/>
                        </a:rPr>
                        <a:t>-10,000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7"/>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7,000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30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210,000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FF0000"/>
                          </a:solidFill>
                          <a:effectLst/>
                          <a:latin typeface="Cambria" panose="02040503050406030204" pitchFamily="18" charset="0"/>
                          <a:ea typeface="MS PGothic" panose="020B0600070205080204" pitchFamily="34" charset="-128"/>
                        </a:rPr>
                        <a:t>-30,000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8"/>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8,000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160,000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FF0000"/>
                          </a:solidFill>
                          <a:effectLst/>
                          <a:latin typeface="Cambria" panose="02040503050406030204" pitchFamily="18" charset="0"/>
                          <a:ea typeface="MS PGothic" panose="020B0600070205080204" pitchFamily="34" charset="-128"/>
                        </a:rPr>
                        <a:t>-50,000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9"/>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9,000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90,000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FF0000"/>
                          </a:solidFill>
                          <a:effectLst/>
                          <a:latin typeface="Cambria" panose="02040503050406030204" pitchFamily="18" charset="0"/>
                          <a:ea typeface="MS PGothic" panose="020B0600070205080204" pitchFamily="34" charset="-128"/>
                        </a:rPr>
                        <a:t>-70,000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10"/>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0</a:t>
                      </a:r>
                    </a:p>
                  </a:txBody>
                  <a:tcPr marL="55084" marR="55084" marT="0" marB="0" anchor="ctr" horzOverflow="overflow">
                    <a:lnL>
                      <a:noFill/>
                    </a:lnL>
                    <a:lnR>
                      <a:noFill/>
                    </a:lnR>
                    <a:lnT>
                      <a:noFill/>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0.00</a:t>
                      </a:r>
                    </a:p>
                  </a:txBody>
                  <a:tcPr marL="55084" marR="55084" marT="0" marB="0" anchor="ctr" horzOverflow="overflow">
                    <a:lnL>
                      <a:noFill/>
                    </a:lnL>
                    <a:lnR>
                      <a:noFill/>
                    </a:lnR>
                    <a:lnT>
                      <a:noFill/>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dirty="0">
                          <a:ln>
                            <a:noFill/>
                          </a:ln>
                          <a:solidFill>
                            <a:srgbClr val="FF0000"/>
                          </a:solidFill>
                          <a:effectLst/>
                          <a:latin typeface="Cambria" panose="02040503050406030204" pitchFamily="18" charset="0"/>
                          <a:ea typeface="MS PGothic" panose="020B0600070205080204" pitchFamily="34" charset="-128"/>
                        </a:rPr>
                        <a:t>-90,000</a:t>
                      </a:r>
                      <a:endParaRPr kumimoji="0" lang="tr-TR" altLang="en-US" sz="1800" b="0" i="0" u="none" strike="noStrike" cap="none" normalizeH="0" baseline="0" noProof="0" dirty="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26422307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p:cNvSpPr>
          <p:nvPr>
            <p:ph type="title"/>
          </p:nvPr>
        </p:nvSpPr>
        <p:spPr>
          <a:xfrm>
            <a:off x="1349191" y="11"/>
            <a:ext cx="8229600" cy="1527175"/>
          </a:xfrm>
        </p:spPr>
        <p:txBody>
          <a:bodyPr/>
          <a:lstStyle/>
          <a:p>
            <a:r>
              <a:rPr lang="tr-TR" altLang="en-US" b="1" dirty="0"/>
              <a:t>Tekel için Marjinal Hasılat</a:t>
            </a:r>
          </a:p>
        </p:txBody>
      </p:sp>
      <p:sp>
        <p:nvSpPr>
          <p:cNvPr id="16387" name="Content Placeholder 2"/>
          <p:cNvSpPr>
            <a:spLocks noGrp="1"/>
          </p:cNvSpPr>
          <p:nvPr>
            <p:ph idx="1"/>
          </p:nvPr>
        </p:nvSpPr>
        <p:spPr>
          <a:xfrm>
            <a:off x="1349191" y="1686019"/>
            <a:ext cx="9946341" cy="4895850"/>
          </a:xfrm>
        </p:spPr>
        <p:txBody>
          <a:bodyPr/>
          <a:lstStyle/>
          <a:p>
            <a:r>
              <a:rPr lang="tr-TR" altLang="en-US" dirty="0"/>
              <a:t>Tekelci firma daha fazla satmak için fiyatı düşürdüğünde iki durum gerçekleşir:</a:t>
            </a:r>
          </a:p>
          <a:p>
            <a:pPr lvl="1"/>
            <a:r>
              <a:rPr lang="tr-TR" altLang="en-US" dirty="0"/>
              <a:t>Fiyat etkisi</a:t>
            </a:r>
          </a:p>
          <a:p>
            <a:pPr lvl="2"/>
            <a:r>
              <a:rPr lang="tr-TR" altLang="en-US" sz="2800" dirty="0">
                <a:latin typeface="Cambria" panose="02040503050406030204" pitchFamily="18" charset="0"/>
                <a:cs typeface="Helvetica Neue" charset="0"/>
              </a:rPr>
              <a:t>Artık tüm çıktılar daha düşük fiyattan satılır. Bu firma için bir kayıptır.</a:t>
            </a:r>
          </a:p>
          <a:p>
            <a:pPr lvl="1"/>
            <a:r>
              <a:rPr lang="tr-TR" altLang="en-US" dirty="0"/>
              <a:t>Çıktı (miktar) Etkisi</a:t>
            </a:r>
          </a:p>
          <a:p>
            <a:pPr lvl="2"/>
            <a:r>
              <a:rPr lang="tr-TR" altLang="en-US" sz="2800" dirty="0">
                <a:latin typeface="Cambria" panose="02040503050406030204" pitchFamily="18" charset="0"/>
                <a:cs typeface="Helvetica Neue" charset="0"/>
              </a:rPr>
              <a:t>Daha fazla çıktı satılır. Bu firma için bir kazançtır.</a:t>
            </a:r>
          </a:p>
        </p:txBody>
      </p:sp>
    </p:spTree>
    <p:extLst>
      <p:ext uri="{BB962C8B-B14F-4D97-AF65-F5344CB8AC3E}">
        <p14:creationId xmlns:p14="http://schemas.microsoft.com/office/powerpoint/2010/main" val="329363712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6387">
                                            <p:txEl>
                                              <p:pRg st="2" end="2"/>
                                            </p:txEl>
                                          </p:spTgt>
                                        </p:tgtEl>
                                        <p:attrNameLst>
                                          <p:attrName>style.visibility</p:attrName>
                                        </p:attrNameLst>
                                      </p:cBhvr>
                                      <p:to>
                                        <p:strVal val="visible"/>
                                      </p:to>
                                    </p:set>
                                    <p:animEffect transition="in" filter="barn(inVertical)">
                                      <p:cBhvr>
                                        <p:cTn id="7" dur="500"/>
                                        <p:tgtEl>
                                          <p:spTgt spid="16387">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6387">
                                            <p:txEl>
                                              <p:pRg st="4" end="4"/>
                                            </p:txEl>
                                          </p:spTgt>
                                        </p:tgtEl>
                                        <p:attrNameLst>
                                          <p:attrName>style.visibility</p:attrName>
                                        </p:attrNameLst>
                                      </p:cBhvr>
                                      <p:to>
                                        <p:strVal val="visible"/>
                                      </p:to>
                                    </p:set>
                                    <p:animEffect transition="in" filter="barn(inVertical)">
                                      <p:cBhvr>
                                        <p:cTn id="12" dur="500"/>
                                        <p:tgtEl>
                                          <p:spTgt spid="1638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072064" y="3400436"/>
            <a:ext cx="3641725" cy="25558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7" name="Picture 16" descr="orange.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844927" y="1444625"/>
            <a:ext cx="3684588" cy="2044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 name="Picture 15" descr="numbers.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352800" y="1736732"/>
            <a:ext cx="4622800" cy="44942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0724" name="Picture 2" descr="axes.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921006" y="1189038"/>
            <a:ext cx="6091239" cy="54530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 name="Picture 1" descr="arrows.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151188" y="3052763"/>
            <a:ext cx="2322512" cy="3365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descr="d.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851283" y="1803402"/>
            <a:ext cx="4067175" cy="4132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2" descr="dash60.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3833821" y="3460761"/>
            <a:ext cx="1639887" cy="24923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4" name="Picture 13" descr="dash70.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851277" y="3052774"/>
            <a:ext cx="1235075" cy="2917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5" name="Picture 14" descr="mr.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3816351" y="1820863"/>
            <a:ext cx="2058988" cy="41386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0730" name="Title 11"/>
          <p:cNvSpPr>
            <a:spLocks noGrp="1"/>
          </p:cNvSpPr>
          <p:nvPr>
            <p:ph type="title"/>
          </p:nvPr>
        </p:nvSpPr>
        <p:spPr>
          <a:xfrm>
            <a:off x="1968500" y="-203200"/>
            <a:ext cx="8229600" cy="1143000"/>
          </a:xfrm>
        </p:spPr>
        <p:txBody>
          <a:bodyPr/>
          <a:lstStyle/>
          <a:p>
            <a:pPr algn="ctr" eaLnBrk="1" hangingPunct="1"/>
            <a:r>
              <a:rPr lang="tr-TR" altLang="en-US" b="1" dirty="0">
                <a:cs typeface="Arial" panose="020B0604020202020204" pitchFamily="34" charset="0"/>
              </a:rPr>
              <a:t>Tekel için MR ve Talep</a:t>
            </a:r>
            <a:endParaRPr lang="tr-TR" altLang="en-US" b="1" dirty="0"/>
          </a:p>
        </p:txBody>
      </p:sp>
      <p:sp>
        <p:nvSpPr>
          <p:cNvPr id="12" name="Rectangle 11">
            <a:extLst>
              <a:ext uri="{FF2B5EF4-FFF2-40B4-BE49-F238E27FC236}">
                <a16:creationId xmlns:a16="http://schemas.microsoft.com/office/drawing/2014/main" id="{863173C6-7B93-0A46-BD00-42D1888E28AA}"/>
              </a:ext>
            </a:extLst>
          </p:cNvPr>
          <p:cNvSpPr/>
          <p:nvPr/>
        </p:nvSpPr>
        <p:spPr>
          <a:xfrm>
            <a:off x="2883195" y="1215151"/>
            <a:ext cx="893207" cy="33426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
        <p:nvSpPr>
          <p:cNvPr id="18" name="Rectangle 17">
            <a:extLst>
              <a:ext uri="{FF2B5EF4-FFF2-40B4-BE49-F238E27FC236}">
                <a16:creationId xmlns:a16="http://schemas.microsoft.com/office/drawing/2014/main" id="{7BCD3815-7276-4747-9C10-A9626CB34AA4}"/>
              </a:ext>
            </a:extLst>
          </p:cNvPr>
          <p:cNvSpPr/>
          <p:nvPr/>
        </p:nvSpPr>
        <p:spPr>
          <a:xfrm>
            <a:off x="7135386" y="6275858"/>
            <a:ext cx="1914670" cy="36768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 (Bin)</a:t>
            </a:r>
            <a:endParaRPr lang="tr-TR" b="1" dirty="0">
              <a:effectLst/>
              <a:latin typeface="Cambria"/>
              <a:ea typeface="ＭＳ 明朝"/>
              <a:cs typeface="Cambria"/>
            </a:endParaRPr>
          </a:p>
        </p:txBody>
      </p:sp>
      <p:sp>
        <p:nvSpPr>
          <p:cNvPr id="19" name="Rectangle 18">
            <a:extLst>
              <a:ext uri="{FF2B5EF4-FFF2-40B4-BE49-F238E27FC236}">
                <a16:creationId xmlns:a16="http://schemas.microsoft.com/office/drawing/2014/main" id="{C17F4DEF-D133-9846-9A8A-34D54A881B84}"/>
              </a:ext>
            </a:extLst>
          </p:cNvPr>
          <p:cNvSpPr/>
          <p:nvPr/>
        </p:nvSpPr>
        <p:spPr>
          <a:xfrm>
            <a:off x="5384420" y="1441663"/>
            <a:ext cx="2316751" cy="86699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 etkisi marjinal hasılatta $30,000'lık kayba yol açtı.</a:t>
            </a:r>
            <a:endParaRPr lang="tr-TR" b="1" dirty="0">
              <a:effectLst/>
              <a:latin typeface="Cambria"/>
              <a:ea typeface="ＭＳ 明朝"/>
              <a:cs typeface="Cambria"/>
            </a:endParaRPr>
          </a:p>
        </p:txBody>
      </p:sp>
      <p:sp>
        <p:nvSpPr>
          <p:cNvPr id="20" name="Rectangle 19">
            <a:extLst>
              <a:ext uri="{FF2B5EF4-FFF2-40B4-BE49-F238E27FC236}">
                <a16:creationId xmlns:a16="http://schemas.microsoft.com/office/drawing/2014/main" id="{60A46A20-76B5-ED44-BC14-B9BDBB1D3A05}"/>
              </a:ext>
            </a:extLst>
          </p:cNvPr>
          <p:cNvSpPr/>
          <p:nvPr/>
        </p:nvSpPr>
        <p:spPr>
          <a:xfrm>
            <a:off x="6564814" y="3397272"/>
            <a:ext cx="2316751" cy="86699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Çıktı etkisi marjinal hasılatta $60,000'lık artışa yol açtı.</a:t>
            </a:r>
            <a:endParaRPr lang="tr-TR" b="1" dirty="0">
              <a:effectLst/>
              <a:latin typeface="Cambria"/>
              <a:ea typeface="ＭＳ 明朝"/>
              <a:cs typeface="Cambria"/>
            </a:endParaRPr>
          </a:p>
        </p:txBody>
      </p:sp>
    </p:spTree>
    <p:extLst>
      <p:ext uri="{BB962C8B-B14F-4D97-AF65-F5344CB8AC3E}">
        <p14:creationId xmlns:p14="http://schemas.microsoft.com/office/powerpoint/2010/main" val="228439752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down)">
                                      <p:cBhvr>
                                        <p:cTn id="7" dur="1000"/>
                                        <p:tgtEl>
                                          <p:spTgt spid="1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1000"/>
                                        <p:tgtEl>
                                          <p:spTgt spid="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1"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wipe(up)">
                                      <p:cBhvr>
                                        <p:cTn id="17" dur="1000"/>
                                        <p:tgtEl>
                                          <p:spTgt spid="15"/>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wipe(left)">
                                      <p:cBhvr>
                                        <p:cTn id="22" dur="1000"/>
                                        <p:tgtEl>
                                          <p:spTgt spid="14"/>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1000"/>
                                        <p:tgtEl>
                                          <p:spTgt spid="13"/>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6" presetClass="entr" presetSubtype="37" fill="hold" nodeType="click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barn(outVertical)">
                                      <p:cBhvr>
                                        <p:cTn id="32" dur="1000"/>
                                        <p:tgtEl>
                                          <p:spTgt spid="2"/>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wipe(down)">
                                      <p:cBhvr>
                                        <p:cTn id="37" dur="1000"/>
                                        <p:tgtEl>
                                          <p:spTgt spid="17"/>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wipe(down)">
                                      <p:cBhvr>
                                        <p:cTn id="42"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p:cNvSpPr>
            <a:spLocks noGrp="1"/>
          </p:cNvSpPr>
          <p:nvPr>
            <p:ph type="title"/>
          </p:nvPr>
        </p:nvSpPr>
        <p:spPr>
          <a:xfrm>
            <a:off x="1251863" y="10"/>
            <a:ext cx="9688287" cy="1527175"/>
          </a:xfrm>
        </p:spPr>
        <p:txBody>
          <a:bodyPr/>
          <a:lstStyle/>
          <a:p>
            <a:r>
              <a:rPr lang="tr-TR" altLang="en-US" b="1" dirty="0"/>
              <a:t>Üretim Miktarına Karar Vermek</a:t>
            </a:r>
          </a:p>
        </p:txBody>
      </p:sp>
      <p:sp>
        <p:nvSpPr>
          <p:cNvPr id="18435" name="Content Placeholder 2"/>
          <p:cNvSpPr>
            <a:spLocks noGrp="1"/>
          </p:cNvSpPr>
          <p:nvPr>
            <p:ph idx="1"/>
          </p:nvPr>
        </p:nvSpPr>
        <p:spPr>
          <a:xfrm>
            <a:off x="1251862" y="1699466"/>
            <a:ext cx="10171875" cy="4895850"/>
          </a:xfrm>
        </p:spPr>
        <p:txBody>
          <a:bodyPr/>
          <a:lstStyle/>
          <a:p>
            <a:r>
              <a:rPr lang="tr-TR" altLang="en-US" sz="2800" dirty="0"/>
              <a:t>Tekelci firmanın üretim miktarına ve karına karar vermek için, tam rekabetçi firma için kullandığımız 3 adımlık yöntemi uygulayabiliriz:</a:t>
            </a:r>
          </a:p>
          <a:p>
            <a:pPr marL="971550" lvl="1" indent="-514350">
              <a:buFont typeface="Calibri" panose="020F0502020204030204" pitchFamily="34" charset="0"/>
              <a:buAutoNum type="arabicPeriod"/>
            </a:pPr>
            <a:r>
              <a:rPr lang="tr-TR" altLang="en-US" sz="2800" dirty="0"/>
              <a:t>Karın maksimum olduğu noktayı bul: MR = MC</a:t>
            </a:r>
          </a:p>
          <a:p>
            <a:pPr marL="971550" lvl="1" indent="-514350">
              <a:buFont typeface="Calibri" panose="020F0502020204030204" pitchFamily="34" charset="0"/>
              <a:buAutoNum type="arabicPeriod"/>
            </a:pPr>
            <a:r>
              <a:rPr lang="tr-TR" altLang="en-US" sz="2800" dirty="0"/>
              <a:t>Bu noktada çıktıyı (</a:t>
            </a:r>
            <a:r>
              <a:rPr lang="tr-TR" altLang="en-US" sz="2800" dirty="0" err="1"/>
              <a:t>Q</a:t>
            </a:r>
            <a:r>
              <a:rPr lang="tr-TR" altLang="en-US" sz="2800" dirty="0"/>
              <a:t>) bul: aynı noktadan x-eksenine doğru dikey olarak ilerle. </a:t>
            </a:r>
          </a:p>
          <a:p>
            <a:pPr marL="971550" lvl="1" indent="-514350">
              <a:buFont typeface="Calibri" panose="020F0502020204030204" pitchFamily="34" charset="0"/>
              <a:buAutoNum type="arabicPeriod"/>
            </a:pPr>
            <a:r>
              <a:rPr lang="tr-TR" altLang="en-US" sz="2800" dirty="0"/>
              <a:t>Tekelci firma aynı noktadaki ve çıktı seviyesindeki talep eğrisinin yüksekliği kadar fiyat belirler. Ortalama toplam maliyet ise ATC eğrisinin aynı noktadaki ve çıktı seviyesindeki yüksekliği kadardır. Çıktı başına ortalama kar ise (P – ATC) olur.</a:t>
            </a:r>
          </a:p>
        </p:txBody>
      </p:sp>
    </p:spTree>
    <p:extLst>
      <p:ext uri="{BB962C8B-B14F-4D97-AF65-F5344CB8AC3E}">
        <p14:creationId xmlns:p14="http://schemas.microsoft.com/office/powerpoint/2010/main" val="394154505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8435">
                                            <p:txEl>
                                              <p:pRg st="1" end="1"/>
                                            </p:txEl>
                                          </p:spTgt>
                                        </p:tgtEl>
                                        <p:attrNameLst>
                                          <p:attrName>style.visibility</p:attrName>
                                        </p:attrNameLst>
                                      </p:cBhvr>
                                      <p:to>
                                        <p:strVal val="visible"/>
                                      </p:to>
                                    </p:set>
                                    <p:animEffect transition="in" filter="barn(inVertical)">
                                      <p:cBhvr>
                                        <p:cTn id="7" dur="500"/>
                                        <p:tgtEl>
                                          <p:spTgt spid="1843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8435">
                                            <p:txEl>
                                              <p:pRg st="2" end="2"/>
                                            </p:txEl>
                                          </p:spTgt>
                                        </p:tgtEl>
                                        <p:attrNameLst>
                                          <p:attrName>style.visibility</p:attrName>
                                        </p:attrNameLst>
                                      </p:cBhvr>
                                      <p:to>
                                        <p:strVal val="visible"/>
                                      </p:to>
                                    </p:set>
                                    <p:animEffect transition="in" filter="barn(inVertical)">
                                      <p:cBhvr>
                                        <p:cTn id="12" dur="500"/>
                                        <p:tgtEl>
                                          <p:spTgt spid="18435">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18435">
                                            <p:txEl>
                                              <p:pRg st="3" end="3"/>
                                            </p:txEl>
                                          </p:spTgt>
                                        </p:tgtEl>
                                        <p:attrNameLst>
                                          <p:attrName>style.visibility</p:attrName>
                                        </p:attrNameLst>
                                      </p:cBhvr>
                                      <p:to>
                                        <p:strVal val="visible"/>
                                      </p:to>
                                    </p:set>
                                    <p:animEffect transition="in" filter="barn(inVertical)">
                                      <p:cBhvr>
                                        <p:cTn id="17" dur="500"/>
                                        <p:tgtEl>
                                          <p:spTgt spid="1843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profit.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40189" y="3384550"/>
            <a:ext cx="2073275" cy="6492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4818" name="Picture 3"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73365" y="1257308"/>
            <a:ext cx="6289675" cy="5275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 name="Picture 1" descr="atc.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121277" y="1698636"/>
            <a:ext cx="3890963" cy="24860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 name="Picture 2" descr="atclvert.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562358" y="3932238"/>
            <a:ext cx="2551113" cy="1952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descr="d.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4025901" y="1858964"/>
            <a:ext cx="4475163" cy="32210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 name="Picture 5" descr="mc.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4657733" y="1579566"/>
            <a:ext cx="3090863" cy="4257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2" descr="mr.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4008439" y="1884369"/>
            <a:ext cx="2984500" cy="42370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4" name="Picture 13" descr="p.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735389" y="3297238"/>
            <a:ext cx="2378075" cy="1952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 name="Picture 15"/>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6040437" y="3351224"/>
            <a:ext cx="868363" cy="3163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4826" name="Title 10"/>
          <p:cNvSpPr>
            <a:spLocks noGrp="1"/>
          </p:cNvSpPr>
          <p:nvPr>
            <p:ph type="title"/>
          </p:nvPr>
        </p:nvSpPr>
        <p:spPr>
          <a:xfrm>
            <a:off x="1943100" y="-152400"/>
            <a:ext cx="8229600" cy="1143000"/>
          </a:xfrm>
        </p:spPr>
        <p:txBody>
          <a:bodyPr/>
          <a:lstStyle/>
          <a:p>
            <a:pPr algn="ctr" eaLnBrk="1" hangingPunct="1"/>
            <a:r>
              <a:rPr lang="tr-TR" altLang="en-US" b="1" dirty="0">
                <a:cs typeface="Arial" panose="020B0604020202020204" pitchFamily="34" charset="0"/>
              </a:rPr>
              <a:t>Tekelci Firmanın Karı</a:t>
            </a:r>
            <a:endParaRPr lang="tr-TR" altLang="en-US" b="1" dirty="0"/>
          </a:p>
        </p:txBody>
      </p:sp>
      <p:sp>
        <p:nvSpPr>
          <p:cNvPr id="12" name="Rectangle 11">
            <a:extLst>
              <a:ext uri="{FF2B5EF4-FFF2-40B4-BE49-F238E27FC236}">
                <a16:creationId xmlns:a16="http://schemas.microsoft.com/office/drawing/2014/main" id="{CFE3196D-CD7B-D24D-9C7F-043BDCBCADCC}"/>
              </a:ext>
            </a:extLst>
          </p:cNvPr>
          <p:cNvSpPr/>
          <p:nvPr/>
        </p:nvSpPr>
        <p:spPr>
          <a:xfrm>
            <a:off x="2658602" y="1286486"/>
            <a:ext cx="1307745" cy="59216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
        <p:nvSpPr>
          <p:cNvPr id="17" name="Rectangle 16">
            <a:extLst>
              <a:ext uri="{FF2B5EF4-FFF2-40B4-BE49-F238E27FC236}">
                <a16:creationId xmlns:a16="http://schemas.microsoft.com/office/drawing/2014/main" id="{476F438C-E450-8542-AFBF-39C00FF29907}"/>
              </a:ext>
            </a:extLst>
          </p:cNvPr>
          <p:cNvSpPr/>
          <p:nvPr/>
        </p:nvSpPr>
        <p:spPr>
          <a:xfrm>
            <a:off x="4318557" y="3594652"/>
            <a:ext cx="738187" cy="33426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Kar</a:t>
            </a:r>
            <a:endParaRPr lang="tr-TR" b="1" dirty="0">
              <a:effectLst/>
              <a:latin typeface="Cambria"/>
              <a:ea typeface="ＭＳ 明朝"/>
              <a:cs typeface="Cambria"/>
            </a:endParaRPr>
          </a:p>
        </p:txBody>
      </p:sp>
      <p:sp>
        <p:nvSpPr>
          <p:cNvPr id="18" name="Rectangle 17">
            <a:extLst>
              <a:ext uri="{FF2B5EF4-FFF2-40B4-BE49-F238E27FC236}">
                <a16:creationId xmlns:a16="http://schemas.microsoft.com/office/drawing/2014/main" id="{E8C0BF64-CAFD-544A-A577-161C6214CD33}"/>
              </a:ext>
            </a:extLst>
          </p:cNvPr>
          <p:cNvSpPr/>
          <p:nvPr/>
        </p:nvSpPr>
        <p:spPr>
          <a:xfrm>
            <a:off x="8300780" y="6337003"/>
            <a:ext cx="893207" cy="33426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endParaRPr lang="tr-TR" b="1" dirty="0">
              <a:effectLst/>
              <a:latin typeface="Cambria"/>
              <a:ea typeface="ＭＳ 明朝"/>
              <a:cs typeface="Cambria"/>
            </a:endParaRPr>
          </a:p>
        </p:txBody>
      </p:sp>
    </p:spTree>
    <p:extLst>
      <p:ext uri="{BB962C8B-B14F-4D97-AF65-F5344CB8AC3E}">
        <p14:creationId xmlns:p14="http://schemas.microsoft.com/office/powerpoint/2010/main" val="130879860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1000"/>
                                        <p:tgtEl>
                                          <p:spTgt spid="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left)">
                                      <p:cBhvr>
                                        <p:cTn id="12" dur="1000"/>
                                        <p:tgtEl>
                                          <p:spTgt spid="13"/>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1000"/>
                                        <p:tgtEl>
                                          <p:spTgt spid="6"/>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ipe(left)">
                                      <p:cBhvr>
                                        <p:cTn id="22" dur="1000"/>
                                        <p:tgtEl>
                                          <p:spTgt spid="2"/>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down)">
                                      <p:cBhvr>
                                        <p:cTn id="27" dur="1000"/>
                                        <p:tgtEl>
                                          <p:spTgt spid="16"/>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left)">
                                      <p:cBhvr>
                                        <p:cTn id="32" dur="1000"/>
                                        <p:tgtEl>
                                          <p:spTgt spid="1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wipe(left)">
                                      <p:cBhvr>
                                        <p:cTn id="37" dur="1000"/>
                                        <p:tgtEl>
                                          <p:spTgt spid="3"/>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wipe(down)">
                                      <p:cBhvr>
                                        <p:cTn id="42"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7698" name="Picture 2" descr="21_PRINECOMI_CH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6239" y="870662"/>
            <a:ext cx="7885175" cy="572667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3" name="TextBox 2"/>
          <p:cNvSpPr txBox="1"/>
          <p:nvPr/>
        </p:nvSpPr>
        <p:spPr>
          <a:xfrm>
            <a:off x="4409656" y="24384"/>
            <a:ext cx="3994755" cy="769441"/>
          </a:xfrm>
          <a:prstGeom prst="rect">
            <a:avLst/>
          </a:prstGeom>
          <a:noFill/>
        </p:spPr>
        <p:txBody>
          <a:bodyPr wrap="square" rtlCol="0">
            <a:spAutoFit/>
          </a:bodyPr>
          <a:lstStyle/>
          <a:p>
            <a:pPr algn="ctr"/>
            <a:r>
              <a:rPr lang="tr-TR" sz="4400" b="1" dirty="0">
                <a:latin typeface="Cambria" panose="02040503050406030204" pitchFamily="18" charset="0"/>
              </a:rPr>
              <a:t>Sıfır Kar</a:t>
            </a:r>
          </a:p>
        </p:txBody>
      </p:sp>
      <p:sp>
        <p:nvSpPr>
          <p:cNvPr id="4" name="Rectangle 3">
            <a:extLst>
              <a:ext uri="{FF2B5EF4-FFF2-40B4-BE49-F238E27FC236}">
                <a16:creationId xmlns:a16="http://schemas.microsoft.com/office/drawing/2014/main" id="{A7BF6A5D-B048-D745-A370-891B858EAB57}"/>
              </a:ext>
            </a:extLst>
          </p:cNvPr>
          <p:cNvSpPr/>
          <p:nvPr/>
        </p:nvSpPr>
        <p:spPr>
          <a:xfrm>
            <a:off x="1851241" y="926407"/>
            <a:ext cx="1582372" cy="78817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latin typeface="Cambria"/>
                <a:ea typeface="ＭＳ 明朝"/>
                <a:cs typeface="Cambria"/>
              </a:rPr>
              <a:t>Fiyat</a:t>
            </a:r>
            <a:endParaRPr lang="tr-TR" sz="2800" b="1" dirty="0">
              <a:effectLst/>
              <a:latin typeface="Cambria"/>
              <a:ea typeface="ＭＳ 明朝"/>
              <a:cs typeface="Cambria"/>
            </a:endParaRPr>
          </a:p>
        </p:txBody>
      </p:sp>
      <p:sp>
        <p:nvSpPr>
          <p:cNvPr id="5" name="Rectangle 4">
            <a:extLst>
              <a:ext uri="{FF2B5EF4-FFF2-40B4-BE49-F238E27FC236}">
                <a16:creationId xmlns:a16="http://schemas.microsoft.com/office/drawing/2014/main" id="{EEFED70D-9285-4349-9AD2-7177B5D1CF92}"/>
              </a:ext>
            </a:extLst>
          </p:cNvPr>
          <p:cNvSpPr/>
          <p:nvPr/>
        </p:nvSpPr>
        <p:spPr>
          <a:xfrm>
            <a:off x="8302894" y="6190650"/>
            <a:ext cx="1438520" cy="59216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latin typeface="Cambria"/>
                <a:ea typeface="ＭＳ 明朝"/>
                <a:cs typeface="Cambria"/>
              </a:rPr>
              <a:t>Miktar</a:t>
            </a:r>
            <a:endParaRPr lang="tr-TR" sz="2800" b="1" dirty="0">
              <a:effectLst/>
              <a:latin typeface="Cambria"/>
              <a:ea typeface="ＭＳ 明朝"/>
              <a:cs typeface="Cambria"/>
            </a:endParaRPr>
          </a:p>
        </p:txBody>
      </p:sp>
    </p:spTree>
    <p:extLst>
      <p:ext uri="{BB962C8B-B14F-4D97-AF65-F5344CB8AC3E}">
        <p14:creationId xmlns:p14="http://schemas.microsoft.com/office/powerpoint/2010/main" val="34350943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Title 1"/>
          <p:cNvSpPr>
            <a:spLocks noGrp="1"/>
          </p:cNvSpPr>
          <p:nvPr>
            <p:ph type="title"/>
          </p:nvPr>
        </p:nvSpPr>
        <p:spPr>
          <a:xfrm>
            <a:off x="1981200" y="1"/>
            <a:ext cx="9296400" cy="1527175"/>
          </a:xfrm>
        </p:spPr>
        <p:txBody>
          <a:bodyPr/>
          <a:lstStyle/>
          <a:p>
            <a:r>
              <a:rPr lang="tr-TR" sz="4000" b="1" dirty="0"/>
              <a:t>Sınıf Aktivitesi: Düşün-Eşleş-Paylaş</a:t>
            </a:r>
            <a:endParaRPr lang="tr-TR" sz="4000" b="1" dirty="0">
              <a:cs typeface="Arial" pitchFamily="-107" charset="0"/>
            </a:endParaRPr>
          </a:p>
        </p:txBody>
      </p:sp>
      <p:sp>
        <p:nvSpPr>
          <p:cNvPr id="64514" name="Content Placeholder 2"/>
          <p:cNvSpPr>
            <a:spLocks noGrp="1"/>
          </p:cNvSpPr>
          <p:nvPr>
            <p:ph idx="1"/>
          </p:nvPr>
        </p:nvSpPr>
        <p:spPr>
          <a:xfrm>
            <a:off x="1981200" y="1605281"/>
            <a:ext cx="9825990" cy="1343025"/>
          </a:xfrm>
        </p:spPr>
        <p:txBody>
          <a:bodyPr/>
          <a:lstStyle/>
          <a:p>
            <a:pPr eaLnBrk="1" hangingPunct="1">
              <a:buFontTx/>
              <a:buChar char="•"/>
            </a:pPr>
            <a:r>
              <a:rPr lang="tr-TR" sz="3200" dirty="0">
                <a:cs typeface="Arial" pitchFamily="-107" charset="0"/>
              </a:rPr>
              <a:t>Tekelci bir firmanın talep ve maliyet tablosu aşağıda verilmiştir. Firma ne kadar üretim yapmalıdır? Ne kadar kar eder? 5 dakikanız var.</a:t>
            </a:r>
          </a:p>
        </p:txBody>
      </p:sp>
      <p:graphicFrame>
        <p:nvGraphicFramePr>
          <p:cNvPr id="4" name="Table 3"/>
          <p:cNvGraphicFramePr>
            <a:graphicFrameLocks noGrp="1"/>
          </p:cNvGraphicFramePr>
          <p:nvPr>
            <p:extLst>
              <p:ext uri="{D42A27DB-BD31-4B8C-83A1-F6EECF244321}">
                <p14:modId xmlns:p14="http://schemas.microsoft.com/office/powerpoint/2010/main" val="1979810426"/>
              </p:ext>
            </p:extLst>
          </p:nvPr>
        </p:nvGraphicFramePr>
        <p:xfrm>
          <a:off x="1981200" y="3228340"/>
          <a:ext cx="8829675" cy="3276600"/>
        </p:xfrm>
        <a:graphic>
          <a:graphicData uri="http://schemas.openxmlformats.org/drawingml/2006/table">
            <a:tbl>
              <a:tblPr firstRow="1"/>
              <a:tblGrid>
                <a:gridCol w="1262062">
                  <a:extLst>
                    <a:ext uri="{9D8B030D-6E8A-4147-A177-3AD203B41FA5}">
                      <a16:colId xmlns:a16="http://schemas.microsoft.com/office/drawing/2014/main" val="20000"/>
                    </a:ext>
                  </a:extLst>
                </a:gridCol>
                <a:gridCol w="1260475">
                  <a:extLst>
                    <a:ext uri="{9D8B030D-6E8A-4147-A177-3AD203B41FA5}">
                      <a16:colId xmlns:a16="http://schemas.microsoft.com/office/drawing/2014/main" val="20001"/>
                    </a:ext>
                  </a:extLst>
                </a:gridCol>
                <a:gridCol w="1262063">
                  <a:extLst>
                    <a:ext uri="{9D8B030D-6E8A-4147-A177-3AD203B41FA5}">
                      <a16:colId xmlns:a16="http://schemas.microsoft.com/office/drawing/2014/main" val="20002"/>
                    </a:ext>
                  </a:extLst>
                </a:gridCol>
                <a:gridCol w="1260475">
                  <a:extLst>
                    <a:ext uri="{9D8B030D-6E8A-4147-A177-3AD203B41FA5}">
                      <a16:colId xmlns:a16="http://schemas.microsoft.com/office/drawing/2014/main" val="20003"/>
                    </a:ext>
                  </a:extLst>
                </a:gridCol>
                <a:gridCol w="1262062">
                  <a:extLst>
                    <a:ext uri="{9D8B030D-6E8A-4147-A177-3AD203B41FA5}">
                      <a16:colId xmlns:a16="http://schemas.microsoft.com/office/drawing/2014/main" val="20004"/>
                    </a:ext>
                  </a:extLst>
                </a:gridCol>
                <a:gridCol w="1260475">
                  <a:extLst>
                    <a:ext uri="{9D8B030D-6E8A-4147-A177-3AD203B41FA5}">
                      <a16:colId xmlns:a16="http://schemas.microsoft.com/office/drawing/2014/main" val="20005"/>
                    </a:ext>
                  </a:extLst>
                </a:gridCol>
                <a:gridCol w="1262063">
                  <a:extLst>
                    <a:ext uri="{9D8B030D-6E8A-4147-A177-3AD203B41FA5}">
                      <a16:colId xmlns:a16="http://schemas.microsoft.com/office/drawing/2014/main" val="20006"/>
                    </a:ext>
                  </a:extLst>
                </a:gridCol>
              </a:tblGrid>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err="1">
                          <a:ln>
                            <a:noFill/>
                          </a:ln>
                          <a:solidFill>
                            <a:schemeClr val="tx1"/>
                          </a:solidFill>
                          <a:effectLst/>
                          <a:latin typeface="Cambria" panose="02040503050406030204" pitchFamily="18" charset="0"/>
                          <a:ea typeface="Arial" charset="0"/>
                          <a:cs typeface="Arial" charset="0"/>
                        </a:rPr>
                        <a:t>Fiyat</a:t>
                      </a:r>
                      <a:endPar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endParaRP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err="1">
                          <a:ln>
                            <a:noFill/>
                          </a:ln>
                          <a:solidFill>
                            <a:schemeClr val="tx1"/>
                          </a:solidFill>
                          <a:effectLst/>
                          <a:latin typeface="Cambria" panose="02040503050406030204" pitchFamily="18" charset="0"/>
                          <a:ea typeface="Arial" charset="0"/>
                          <a:cs typeface="Arial" charset="0"/>
                        </a:rPr>
                        <a:t>Çıktı</a:t>
                      </a:r>
                      <a:endPar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endParaRP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TR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TC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MR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MC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Kar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1</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800" b="0" i="0" u="none" strike="noStrike" cap="none" normalizeH="0" baseline="0" dirty="0">
                          <a:ln>
                            <a:noFill/>
                          </a:ln>
                          <a:solidFill>
                            <a:schemeClr val="bg1"/>
                          </a:solidFill>
                          <a:effectLst/>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800" b="0" i="0" u="none" strike="noStrike" cap="none" normalizeH="0" baseline="0" dirty="0">
                          <a:ln>
                            <a:noFill/>
                          </a:ln>
                          <a:solidFill>
                            <a:schemeClr val="bg1"/>
                          </a:solidFill>
                          <a:effectLst/>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3</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5</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9239755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p:cNvSpPr>
            <a:spLocks noGrp="1"/>
          </p:cNvSpPr>
          <p:nvPr>
            <p:ph type="title"/>
          </p:nvPr>
        </p:nvSpPr>
        <p:spPr>
          <a:xfrm>
            <a:off x="1981200" y="1"/>
            <a:ext cx="8829674" cy="1527175"/>
          </a:xfrm>
        </p:spPr>
        <p:txBody>
          <a:bodyPr/>
          <a:lstStyle/>
          <a:p>
            <a:r>
              <a:rPr lang="tr-TR" sz="4000" b="1" dirty="0"/>
              <a:t>Sınıf Aktivitesi: Düşün-Eşleş-Paylaş</a:t>
            </a:r>
            <a:endParaRPr lang="tr-TR" sz="4000" b="1" dirty="0">
              <a:cs typeface="Arial" pitchFamily="-107" charset="0"/>
            </a:endParaRPr>
          </a:p>
        </p:txBody>
      </p:sp>
      <p:sp>
        <p:nvSpPr>
          <p:cNvPr id="66562" name="Content Placeholder 2"/>
          <p:cNvSpPr>
            <a:spLocks noGrp="1"/>
          </p:cNvSpPr>
          <p:nvPr>
            <p:ph idx="1"/>
          </p:nvPr>
        </p:nvSpPr>
        <p:spPr>
          <a:xfrm>
            <a:off x="1981200" y="1601153"/>
            <a:ext cx="9563100" cy="1173162"/>
          </a:xfrm>
        </p:spPr>
        <p:txBody>
          <a:bodyPr/>
          <a:lstStyle/>
          <a:p>
            <a:pPr eaLnBrk="1" hangingPunct="1">
              <a:buFontTx/>
              <a:buChar char="•"/>
            </a:pPr>
            <a:r>
              <a:rPr lang="tr-TR" sz="3200" dirty="0">
                <a:cs typeface="Arial" pitchFamily="-107" charset="0"/>
              </a:rPr>
              <a:t>Tekelci bir firmanın talep ve maliyet tablosu aşağıda verilmiştir. Firma ne kadar üretim yapmalıdır? Ne kadar kar eder? 5 dakikanız var.</a:t>
            </a:r>
          </a:p>
        </p:txBody>
      </p:sp>
      <p:graphicFrame>
        <p:nvGraphicFramePr>
          <p:cNvPr id="4" name="Table 3"/>
          <p:cNvGraphicFramePr>
            <a:graphicFrameLocks noGrp="1"/>
          </p:cNvGraphicFramePr>
          <p:nvPr>
            <p:extLst>
              <p:ext uri="{D42A27DB-BD31-4B8C-83A1-F6EECF244321}">
                <p14:modId xmlns:p14="http://schemas.microsoft.com/office/powerpoint/2010/main" val="1861000436"/>
              </p:ext>
            </p:extLst>
          </p:nvPr>
        </p:nvGraphicFramePr>
        <p:xfrm>
          <a:off x="1981200" y="3296920"/>
          <a:ext cx="8829674" cy="3276600"/>
        </p:xfrm>
        <a:graphic>
          <a:graphicData uri="http://schemas.openxmlformats.org/drawingml/2006/table">
            <a:tbl>
              <a:tblPr firstRow="1"/>
              <a:tblGrid>
                <a:gridCol w="1261382">
                  <a:extLst>
                    <a:ext uri="{9D8B030D-6E8A-4147-A177-3AD203B41FA5}">
                      <a16:colId xmlns:a16="http://schemas.microsoft.com/office/drawing/2014/main" val="20000"/>
                    </a:ext>
                  </a:extLst>
                </a:gridCol>
                <a:gridCol w="1261382">
                  <a:extLst>
                    <a:ext uri="{9D8B030D-6E8A-4147-A177-3AD203B41FA5}">
                      <a16:colId xmlns:a16="http://schemas.microsoft.com/office/drawing/2014/main" val="20001"/>
                    </a:ext>
                  </a:extLst>
                </a:gridCol>
                <a:gridCol w="1261382">
                  <a:extLst>
                    <a:ext uri="{9D8B030D-6E8A-4147-A177-3AD203B41FA5}">
                      <a16:colId xmlns:a16="http://schemas.microsoft.com/office/drawing/2014/main" val="20002"/>
                    </a:ext>
                  </a:extLst>
                </a:gridCol>
                <a:gridCol w="1261382">
                  <a:extLst>
                    <a:ext uri="{9D8B030D-6E8A-4147-A177-3AD203B41FA5}">
                      <a16:colId xmlns:a16="http://schemas.microsoft.com/office/drawing/2014/main" val="20003"/>
                    </a:ext>
                  </a:extLst>
                </a:gridCol>
                <a:gridCol w="1261382">
                  <a:extLst>
                    <a:ext uri="{9D8B030D-6E8A-4147-A177-3AD203B41FA5}">
                      <a16:colId xmlns:a16="http://schemas.microsoft.com/office/drawing/2014/main" val="20004"/>
                    </a:ext>
                  </a:extLst>
                </a:gridCol>
                <a:gridCol w="1261382">
                  <a:extLst>
                    <a:ext uri="{9D8B030D-6E8A-4147-A177-3AD203B41FA5}">
                      <a16:colId xmlns:a16="http://schemas.microsoft.com/office/drawing/2014/main" val="20005"/>
                    </a:ext>
                  </a:extLst>
                </a:gridCol>
                <a:gridCol w="1261382">
                  <a:extLst>
                    <a:ext uri="{9D8B030D-6E8A-4147-A177-3AD203B41FA5}">
                      <a16:colId xmlns:a16="http://schemas.microsoft.com/office/drawing/2014/main" val="20006"/>
                    </a:ext>
                  </a:extLst>
                </a:gridCol>
              </a:tblGrid>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err="1">
                          <a:ln>
                            <a:noFill/>
                          </a:ln>
                          <a:solidFill>
                            <a:schemeClr val="tx1"/>
                          </a:solidFill>
                          <a:effectLst/>
                          <a:latin typeface="Cambria" panose="02040503050406030204" pitchFamily="18" charset="0"/>
                          <a:ea typeface="Arial" charset="0"/>
                          <a:cs typeface="Arial" charset="0"/>
                        </a:rPr>
                        <a:t>Fiyat</a:t>
                      </a:r>
                      <a:endPar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endParaRP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err="1">
                          <a:ln>
                            <a:noFill/>
                          </a:ln>
                          <a:solidFill>
                            <a:schemeClr val="tx1"/>
                          </a:solidFill>
                          <a:effectLst/>
                          <a:latin typeface="Cambria" panose="02040503050406030204" pitchFamily="18" charset="0"/>
                          <a:ea typeface="Arial" charset="0"/>
                          <a:cs typeface="Arial" charset="0"/>
                        </a:rPr>
                        <a:t>Çıktı</a:t>
                      </a:r>
                      <a:endPar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endParaRP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TR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TC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MR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MC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Kar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extLst>
                  <a:ext uri="{0D108BD9-81ED-4DB2-BD59-A6C34878D82A}">
                    <a16:rowId xmlns:a16="http://schemas.microsoft.com/office/drawing/2014/main" val="10000"/>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1</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3</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5</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6126315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Title 1"/>
          <p:cNvSpPr>
            <a:spLocks noGrp="1"/>
          </p:cNvSpPr>
          <p:nvPr>
            <p:ph type="title"/>
          </p:nvPr>
        </p:nvSpPr>
        <p:spPr>
          <a:xfrm>
            <a:off x="1981200" y="0"/>
            <a:ext cx="8574088" cy="871538"/>
          </a:xfrm>
        </p:spPr>
        <p:txBody>
          <a:bodyPr/>
          <a:lstStyle/>
          <a:p>
            <a:r>
              <a:rPr lang="tr-TR" sz="3600" b="1" dirty="0"/>
              <a:t>Sınıf Aktivitesi: Düşün-Eşleş-Paylaş</a:t>
            </a:r>
          </a:p>
        </p:txBody>
      </p:sp>
      <p:sp>
        <p:nvSpPr>
          <p:cNvPr id="68610" name="Content Placeholder 2"/>
          <p:cNvSpPr>
            <a:spLocks noGrp="1"/>
          </p:cNvSpPr>
          <p:nvPr>
            <p:ph idx="4294967295"/>
          </p:nvPr>
        </p:nvSpPr>
        <p:spPr>
          <a:xfrm>
            <a:off x="1717674" y="874712"/>
            <a:ext cx="10139045" cy="1332779"/>
          </a:xfrm>
        </p:spPr>
        <p:txBody>
          <a:bodyPr/>
          <a:lstStyle/>
          <a:p>
            <a:pPr eaLnBrk="1" hangingPunct="1"/>
            <a:r>
              <a:rPr lang="tr-TR" sz="2800" dirty="0"/>
              <a:t>Doğru ya da Yanlış? Kar maksimizasyonu yapan bir firma, fiyatı ve çıktı seviyesini talep eğrisinin inelastik olduğu bölgede belirler?</a:t>
            </a:r>
          </a:p>
        </p:txBody>
      </p:sp>
      <p:pic>
        <p:nvPicPr>
          <p:cNvPr id="37892" name="Picture 2" descr="A graph with market quantity on the x axis and price and cost on the y axis. The demand curve, D, and marginal revenue, M R, curve are negative, but the M R curve decreases at a faster rate. The M C curve is positive and intersects the M R and D curve. When the M R curve and M C curve intersect, the quantity is Q  M and the price on the demand curve is P M. Dotted lines are marked on the price and quantity at the intersection up to the D curv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6336" y="2207492"/>
            <a:ext cx="5278437" cy="429736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7"/>
                    </a:schemeClr>
                  </a:outerShdw>
                </a:effectLst>
              </a14:hiddenEffects>
            </a:ext>
          </a:extLst>
        </p:spPr>
      </p:pic>
      <p:sp>
        <p:nvSpPr>
          <p:cNvPr id="5" name="Rectangle 4">
            <a:extLst>
              <a:ext uri="{FF2B5EF4-FFF2-40B4-BE49-F238E27FC236}">
                <a16:creationId xmlns:a16="http://schemas.microsoft.com/office/drawing/2014/main" id="{03A8DD00-4A58-D440-9CA3-C21E97DA3609}"/>
              </a:ext>
            </a:extLst>
          </p:cNvPr>
          <p:cNvSpPr/>
          <p:nvPr/>
        </p:nvSpPr>
        <p:spPr>
          <a:xfrm>
            <a:off x="6862104" y="6260157"/>
            <a:ext cx="1740609" cy="48939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endParaRPr lang="tr-TR" b="1" dirty="0">
              <a:effectLst/>
              <a:latin typeface="Cambria"/>
              <a:ea typeface="ＭＳ 明朝"/>
              <a:cs typeface="Cambria"/>
            </a:endParaRPr>
          </a:p>
        </p:txBody>
      </p:sp>
      <p:sp>
        <p:nvSpPr>
          <p:cNvPr id="6" name="Rectangle 5">
            <a:extLst>
              <a:ext uri="{FF2B5EF4-FFF2-40B4-BE49-F238E27FC236}">
                <a16:creationId xmlns:a16="http://schemas.microsoft.com/office/drawing/2014/main" id="{3CC5A2CB-0E43-FF4E-99B0-E360EB4022D7}"/>
              </a:ext>
            </a:extLst>
          </p:cNvPr>
          <p:cNvSpPr/>
          <p:nvPr/>
        </p:nvSpPr>
        <p:spPr>
          <a:xfrm>
            <a:off x="3089086" y="2227366"/>
            <a:ext cx="1080781" cy="53833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Tree>
    <p:extLst>
      <p:ext uri="{BB962C8B-B14F-4D97-AF65-F5344CB8AC3E}">
        <p14:creationId xmlns:p14="http://schemas.microsoft.com/office/powerpoint/2010/main" val="32802228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Title 1"/>
          <p:cNvSpPr>
            <a:spLocks noGrp="1"/>
          </p:cNvSpPr>
          <p:nvPr>
            <p:ph type="title"/>
          </p:nvPr>
        </p:nvSpPr>
        <p:spPr>
          <a:xfrm>
            <a:off x="609600" y="1"/>
            <a:ext cx="10972800" cy="1527175"/>
          </a:xfrm>
        </p:spPr>
        <p:txBody>
          <a:bodyPr/>
          <a:lstStyle/>
          <a:p>
            <a:r>
              <a:rPr lang="tr-TR" b="1" dirty="0">
                <a:ea typeface="MS PGothic" charset="0"/>
              </a:rPr>
              <a:t>Uzun-Dönem Maliyetleri</a:t>
            </a:r>
          </a:p>
        </p:txBody>
      </p:sp>
      <p:sp>
        <p:nvSpPr>
          <p:cNvPr id="38915" name="Content Placeholder 2"/>
          <p:cNvSpPr>
            <a:spLocks noGrp="1"/>
          </p:cNvSpPr>
          <p:nvPr>
            <p:ph idx="1"/>
          </p:nvPr>
        </p:nvSpPr>
        <p:spPr>
          <a:xfrm>
            <a:off x="609600" y="1712913"/>
            <a:ext cx="10972800" cy="4895850"/>
          </a:xfrm>
        </p:spPr>
        <p:txBody>
          <a:bodyPr/>
          <a:lstStyle/>
          <a:p>
            <a:pPr eaLnBrk="1" hangingPunct="1"/>
            <a:r>
              <a:rPr lang="tr-TR" dirty="0">
                <a:ea typeface="MS PGothic" charset="0"/>
              </a:rPr>
              <a:t>Ölçek</a:t>
            </a:r>
          </a:p>
          <a:p>
            <a:pPr lvl="1" eaLnBrk="1" hangingPunct="1"/>
            <a:r>
              <a:rPr lang="tr-TR" dirty="0">
                <a:ea typeface="MS PGothic" charset="0"/>
              </a:rPr>
              <a:t>Üretim sürecinin büyüklüğü</a:t>
            </a:r>
          </a:p>
          <a:p>
            <a:pPr eaLnBrk="1" hangingPunct="1"/>
            <a:r>
              <a:rPr lang="tr-TR" dirty="0">
                <a:ea typeface="MS PGothic" charset="0"/>
              </a:rPr>
              <a:t>Etkin Ölçek</a:t>
            </a:r>
          </a:p>
          <a:p>
            <a:pPr lvl="1" eaLnBrk="1" hangingPunct="1"/>
            <a:r>
              <a:rPr lang="tr-TR" dirty="0" err="1">
                <a:ea typeface="MS PGothic" charset="0"/>
              </a:rPr>
              <a:t>ATC'nin</a:t>
            </a:r>
            <a:r>
              <a:rPr lang="tr-TR" dirty="0">
                <a:ea typeface="MS PGothic" charset="0"/>
              </a:rPr>
              <a:t> minimize olduğu çıktı seviyesidir.</a:t>
            </a:r>
          </a:p>
          <a:p>
            <a:pPr lvl="1" eaLnBrk="1" hangingPunct="1"/>
            <a:r>
              <a:rPr lang="tr-TR" dirty="0" err="1">
                <a:ea typeface="MS PGothic" charset="0"/>
              </a:rPr>
              <a:t>MC'nin</a:t>
            </a:r>
            <a:r>
              <a:rPr lang="tr-TR" dirty="0">
                <a:ea typeface="MS PGothic" charset="0"/>
              </a:rPr>
              <a:t> ATC eğrisinin minimum noktasından geçtiğine dikkat edin.</a:t>
            </a:r>
          </a:p>
        </p:txBody>
      </p:sp>
    </p:spTree>
    <p:extLst>
      <p:ext uri="{BB962C8B-B14F-4D97-AF65-F5344CB8AC3E}">
        <p14:creationId xmlns:p14="http://schemas.microsoft.com/office/powerpoint/2010/main" val="233915539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8915">
                                            <p:txEl>
                                              <p:pRg st="3" end="3"/>
                                            </p:txEl>
                                          </p:spTgt>
                                        </p:tgtEl>
                                        <p:attrNameLst>
                                          <p:attrName>style.visibility</p:attrName>
                                        </p:attrNameLst>
                                      </p:cBhvr>
                                      <p:to>
                                        <p:strVal val="visible"/>
                                      </p:to>
                                    </p:set>
                                    <p:animEffect transition="in" filter="barn(inVertical)">
                                      <p:cBhvr>
                                        <p:cTn id="7" dur="500"/>
                                        <p:tgtEl>
                                          <p:spTgt spid="38915">
                                            <p:txEl>
                                              <p:pRg st="3" end="3"/>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8915">
                                            <p:txEl>
                                              <p:pRg st="4" end="4"/>
                                            </p:txEl>
                                          </p:spTgt>
                                        </p:tgtEl>
                                        <p:attrNameLst>
                                          <p:attrName>style.visibility</p:attrName>
                                        </p:attrNameLst>
                                      </p:cBhvr>
                                      <p:to>
                                        <p:strVal val="visible"/>
                                      </p:to>
                                    </p:set>
                                    <p:animEffect transition="in" filter="barn(inVertical)">
                                      <p:cBhvr>
                                        <p:cTn id="10" dur="500"/>
                                        <p:tgtEl>
                                          <p:spTgt spid="3891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Title 1"/>
          <p:cNvSpPr>
            <a:spLocks noGrp="1"/>
          </p:cNvSpPr>
          <p:nvPr>
            <p:ph type="title"/>
          </p:nvPr>
        </p:nvSpPr>
        <p:spPr>
          <a:xfrm>
            <a:off x="1981200" y="0"/>
            <a:ext cx="8574088" cy="871538"/>
          </a:xfrm>
        </p:spPr>
        <p:txBody>
          <a:bodyPr/>
          <a:lstStyle/>
          <a:p>
            <a:r>
              <a:rPr lang="tr-TR" sz="3600" b="1" dirty="0"/>
              <a:t>Sınıf Aktivitesi: Düşün-Eşleş-Paylaş</a:t>
            </a:r>
          </a:p>
        </p:txBody>
      </p:sp>
      <p:sp>
        <p:nvSpPr>
          <p:cNvPr id="70658" name="Content Placeholder 2"/>
          <p:cNvSpPr>
            <a:spLocks noGrp="1"/>
          </p:cNvSpPr>
          <p:nvPr>
            <p:ph idx="4294967295"/>
          </p:nvPr>
        </p:nvSpPr>
        <p:spPr>
          <a:xfrm>
            <a:off x="1717676" y="925514"/>
            <a:ext cx="10200004" cy="1319846"/>
          </a:xfrm>
        </p:spPr>
        <p:txBody>
          <a:bodyPr/>
          <a:lstStyle/>
          <a:p>
            <a:pPr eaLnBrk="1" hangingPunct="1"/>
            <a:r>
              <a:rPr lang="tr-TR" sz="2800" dirty="0"/>
              <a:t>Doğru ya da Yanlış? Kar maksimizasyonu yapan bir firma, fiyatı ve çıktı seviyesini talep eğrisinin inelastik olduğu bölgede belirler?</a:t>
            </a:r>
          </a:p>
        </p:txBody>
      </p:sp>
      <p:pic>
        <p:nvPicPr>
          <p:cNvPr id="6" name="Picture 5" descr="A graph with market quantity on the x axis and price and cost on the y axis. The demand curve, D, and marginal revenue, M R, curve are negative, but the M R curve decreases at a faster rate. The M C curve is positive and intersects the M R and D curve. When the M R curve and M C curve intersect, the quantity is Q  M and the price on the demand curve is P  M. Dotted lines are marked on the price and quantity at the intersection up to the D curve. A point on the demand curve where the M R curve intersects the x axis is labeled unit elastic. Above that point along the demand curve is labeled elastic and below is labeled inelastic."/>
          <p:cNvPicPr>
            <a:picLocks noChangeAspect="1"/>
          </p:cNvPicPr>
          <p:nvPr/>
        </p:nvPicPr>
        <p:blipFill>
          <a:blip r:embed="rId3"/>
          <a:stretch>
            <a:fillRect/>
          </a:stretch>
        </p:blipFill>
        <p:spPr>
          <a:xfrm>
            <a:off x="3164681" y="2501957"/>
            <a:ext cx="5862638" cy="4134016"/>
          </a:xfrm>
          <a:prstGeom prst="rect">
            <a:avLst/>
          </a:prstGeom>
        </p:spPr>
      </p:pic>
      <p:sp>
        <p:nvSpPr>
          <p:cNvPr id="7" name="Rectangle 6">
            <a:extLst>
              <a:ext uri="{FF2B5EF4-FFF2-40B4-BE49-F238E27FC236}">
                <a16:creationId xmlns:a16="http://schemas.microsoft.com/office/drawing/2014/main" id="{29EFDBA7-625C-D64A-BD22-6180FF8666D1}"/>
              </a:ext>
            </a:extLst>
          </p:cNvPr>
          <p:cNvSpPr/>
          <p:nvPr/>
        </p:nvSpPr>
        <p:spPr>
          <a:xfrm>
            <a:off x="6824536" y="6227245"/>
            <a:ext cx="1307745" cy="33426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endParaRPr lang="tr-TR" b="1" dirty="0">
              <a:effectLst/>
              <a:latin typeface="Cambria"/>
              <a:ea typeface="ＭＳ 明朝"/>
              <a:cs typeface="Cambria"/>
            </a:endParaRPr>
          </a:p>
        </p:txBody>
      </p:sp>
      <p:sp>
        <p:nvSpPr>
          <p:cNvPr id="8" name="Rectangle 7">
            <a:extLst>
              <a:ext uri="{FF2B5EF4-FFF2-40B4-BE49-F238E27FC236}">
                <a16:creationId xmlns:a16="http://schemas.microsoft.com/office/drawing/2014/main" id="{1FA5E834-3A16-FF4D-85E8-9A4736861ABF}"/>
              </a:ext>
            </a:extLst>
          </p:cNvPr>
          <p:cNvSpPr/>
          <p:nvPr/>
        </p:nvSpPr>
        <p:spPr>
          <a:xfrm>
            <a:off x="5015219" y="3038250"/>
            <a:ext cx="1080781"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Elastik</a:t>
            </a:r>
            <a:endParaRPr lang="tr-TR" b="1" dirty="0">
              <a:effectLst/>
              <a:latin typeface="Cambria"/>
              <a:ea typeface="ＭＳ 明朝"/>
              <a:cs typeface="Cambria"/>
            </a:endParaRPr>
          </a:p>
        </p:txBody>
      </p:sp>
      <p:sp>
        <p:nvSpPr>
          <p:cNvPr id="9" name="Rectangle 8">
            <a:extLst>
              <a:ext uri="{FF2B5EF4-FFF2-40B4-BE49-F238E27FC236}">
                <a16:creationId xmlns:a16="http://schemas.microsoft.com/office/drawing/2014/main" id="{724D2FA7-FD3C-6E4C-A573-A6711DF51823}"/>
              </a:ext>
            </a:extLst>
          </p:cNvPr>
          <p:cNvSpPr/>
          <p:nvPr/>
        </p:nvSpPr>
        <p:spPr>
          <a:xfrm>
            <a:off x="7666979" y="4978810"/>
            <a:ext cx="1080781"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İnelastik</a:t>
            </a:r>
            <a:endParaRPr lang="tr-TR" b="1" dirty="0">
              <a:effectLst/>
              <a:latin typeface="Cambria"/>
              <a:ea typeface="ＭＳ 明朝"/>
              <a:cs typeface="Cambria"/>
            </a:endParaRPr>
          </a:p>
        </p:txBody>
      </p:sp>
      <p:sp>
        <p:nvSpPr>
          <p:cNvPr id="10" name="Rectangle 9">
            <a:extLst>
              <a:ext uri="{FF2B5EF4-FFF2-40B4-BE49-F238E27FC236}">
                <a16:creationId xmlns:a16="http://schemas.microsoft.com/office/drawing/2014/main" id="{EFBC05AB-C59D-F246-B5A5-D649E819CC58}"/>
              </a:ext>
            </a:extLst>
          </p:cNvPr>
          <p:cNvSpPr/>
          <p:nvPr/>
        </p:nvSpPr>
        <p:spPr>
          <a:xfrm>
            <a:off x="6239077" y="4141491"/>
            <a:ext cx="143852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Birim Elastik</a:t>
            </a:r>
            <a:endParaRPr lang="tr-TR" b="1" dirty="0">
              <a:effectLst/>
              <a:latin typeface="Cambria"/>
              <a:ea typeface="ＭＳ 明朝"/>
              <a:cs typeface="Cambria"/>
            </a:endParaRPr>
          </a:p>
        </p:txBody>
      </p:sp>
      <p:sp>
        <p:nvSpPr>
          <p:cNvPr id="11" name="Rectangle 10">
            <a:extLst>
              <a:ext uri="{FF2B5EF4-FFF2-40B4-BE49-F238E27FC236}">
                <a16:creationId xmlns:a16="http://schemas.microsoft.com/office/drawing/2014/main" id="{9D22B414-658B-3849-9DA2-23A4D4DD787C}"/>
              </a:ext>
            </a:extLst>
          </p:cNvPr>
          <p:cNvSpPr/>
          <p:nvPr/>
        </p:nvSpPr>
        <p:spPr>
          <a:xfrm>
            <a:off x="3009169" y="2499917"/>
            <a:ext cx="1080781" cy="53833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
        <p:nvSpPr>
          <p:cNvPr id="12" name="Rectangle 11">
            <a:extLst>
              <a:ext uri="{FF2B5EF4-FFF2-40B4-BE49-F238E27FC236}">
                <a16:creationId xmlns:a16="http://schemas.microsoft.com/office/drawing/2014/main" id="{7004EAA1-D3FB-7741-9069-CB5C68654C8C}"/>
              </a:ext>
            </a:extLst>
          </p:cNvPr>
          <p:cNvSpPr/>
          <p:nvPr/>
        </p:nvSpPr>
        <p:spPr>
          <a:xfrm>
            <a:off x="273058" y="4847768"/>
            <a:ext cx="2275933" cy="108471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Tree>
    <p:extLst>
      <p:ext uri="{BB962C8B-B14F-4D97-AF65-F5344CB8AC3E}">
        <p14:creationId xmlns:p14="http://schemas.microsoft.com/office/powerpoint/2010/main" val="16578445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344" y="-1"/>
            <a:ext cx="12106656" cy="1527337"/>
          </a:xfrm>
        </p:spPr>
        <p:txBody>
          <a:bodyPr/>
          <a:lstStyle/>
          <a:p>
            <a:r>
              <a:rPr lang="tr-TR" b="1" dirty="0"/>
              <a:t>Tekelci Firma: Talep,</a:t>
            </a:r>
            <a:br>
              <a:rPr lang="tr-TR" b="1" dirty="0"/>
            </a:br>
            <a:r>
              <a:rPr lang="tr-TR" b="1" dirty="0"/>
              <a:t>Marjinal Hasılat ve Esneklik</a:t>
            </a:r>
          </a:p>
        </p:txBody>
      </p:sp>
      <p:sp>
        <p:nvSpPr>
          <p:cNvPr id="3" name="Content Placeholder 2"/>
          <p:cNvSpPr>
            <a:spLocks noGrp="1"/>
          </p:cNvSpPr>
          <p:nvPr>
            <p:ph idx="1"/>
          </p:nvPr>
        </p:nvSpPr>
        <p:spPr>
          <a:xfrm>
            <a:off x="85344" y="1713168"/>
            <a:ext cx="10972800" cy="4896248"/>
          </a:xfrm>
        </p:spPr>
        <p:txBody>
          <a:bodyPr/>
          <a:lstStyle/>
          <a:p>
            <a:r>
              <a:rPr lang="tr-TR" dirty="0"/>
              <a:t>Tekelci firma sattığı ürünü, talep her zaman elastik olacak şekilde fiyatlandırır.</a:t>
            </a:r>
          </a:p>
          <a:p>
            <a:endParaRPr lang="tr-TR" dirty="0"/>
          </a:p>
        </p:txBody>
      </p:sp>
      <p:pic>
        <p:nvPicPr>
          <p:cNvPr id="4" name="Picture 3"/>
          <p:cNvPicPr/>
          <p:nvPr/>
        </p:nvPicPr>
        <p:blipFill>
          <a:blip r:embed="rId3"/>
          <a:stretch>
            <a:fillRect/>
          </a:stretch>
        </p:blipFill>
        <p:spPr>
          <a:xfrm>
            <a:off x="4044511" y="3031744"/>
            <a:ext cx="4794695" cy="3763504"/>
          </a:xfrm>
          <a:prstGeom prst="rect">
            <a:avLst/>
          </a:prstGeom>
        </p:spPr>
      </p:pic>
      <p:sp>
        <p:nvSpPr>
          <p:cNvPr id="5" name="Rectangle 4">
            <a:extLst>
              <a:ext uri="{FF2B5EF4-FFF2-40B4-BE49-F238E27FC236}">
                <a16:creationId xmlns:a16="http://schemas.microsoft.com/office/drawing/2014/main" id="{24FDC8EA-6CB6-FD4D-9F2D-AA9AA8F81466}"/>
              </a:ext>
            </a:extLst>
          </p:cNvPr>
          <p:cNvSpPr/>
          <p:nvPr/>
        </p:nvSpPr>
        <p:spPr>
          <a:xfrm>
            <a:off x="5476429" y="3031744"/>
            <a:ext cx="143852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Elastik</a:t>
            </a:r>
            <a:endParaRPr lang="tr-TR" b="1" dirty="0">
              <a:effectLst/>
              <a:latin typeface="Cambria"/>
              <a:ea typeface="ＭＳ 明朝"/>
              <a:cs typeface="Cambria"/>
            </a:endParaRPr>
          </a:p>
        </p:txBody>
      </p:sp>
      <p:sp>
        <p:nvSpPr>
          <p:cNvPr id="6" name="Rectangle 5">
            <a:extLst>
              <a:ext uri="{FF2B5EF4-FFF2-40B4-BE49-F238E27FC236}">
                <a16:creationId xmlns:a16="http://schemas.microsoft.com/office/drawing/2014/main" id="{4EF4CD66-30BB-134D-B0FD-A3EABB8F1918}"/>
              </a:ext>
            </a:extLst>
          </p:cNvPr>
          <p:cNvSpPr/>
          <p:nvPr/>
        </p:nvSpPr>
        <p:spPr>
          <a:xfrm>
            <a:off x="7400686" y="3783584"/>
            <a:ext cx="143852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İnelastik</a:t>
            </a:r>
            <a:endParaRPr lang="tr-TR" b="1" dirty="0">
              <a:effectLst/>
              <a:latin typeface="Cambria"/>
              <a:ea typeface="ＭＳ 明朝"/>
              <a:cs typeface="Cambria"/>
            </a:endParaRPr>
          </a:p>
        </p:txBody>
      </p:sp>
      <p:sp>
        <p:nvSpPr>
          <p:cNvPr id="7" name="Rectangle 6">
            <a:extLst>
              <a:ext uri="{FF2B5EF4-FFF2-40B4-BE49-F238E27FC236}">
                <a16:creationId xmlns:a16="http://schemas.microsoft.com/office/drawing/2014/main" id="{12C151C0-8F97-DF4B-8BB6-FF3D2F04F23C}"/>
              </a:ext>
            </a:extLst>
          </p:cNvPr>
          <p:cNvSpPr/>
          <p:nvPr/>
        </p:nvSpPr>
        <p:spPr>
          <a:xfrm>
            <a:off x="7114552" y="5011788"/>
            <a:ext cx="2803269" cy="36768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Talep = Ortalama Hasılat</a:t>
            </a:r>
            <a:endParaRPr lang="tr-TR" b="1" dirty="0">
              <a:effectLst/>
              <a:latin typeface="Cambria"/>
              <a:ea typeface="ＭＳ 明朝"/>
              <a:cs typeface="Cambria"/>
            </a:endParaRPr>
          </a:p>
        </p:txBody>
      </p:sp>
    </p:spTree>
    <p:extLst>
      <p:ext uri="{BB962C8B-B14F-4D97-AF65-F5344CB8AC3E}">
        <p14:creationId xmlns:p14="http://schemas.microsoft.com/office/powerpoint/2010/main" val="31775780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a:xfrm>
            <a:off x="391887" y="11"/>
            <a:ext cx="10900228" cy="1527175"/>
          </a:xfrm>
        </p:spPr>
        <p:txBody>
          <a:bodyPr/>
          <a:lstStyle/>
          <a:p>
            <a:pPr algn="ctr"/>
            <a:r>
              <a:rPr lang="tr-TR" altLang="en-US" b="1" dirty="0"/>
              <a:t>Tam Rekabetçi vs. Tekelci Piyasa</a:t>
            </a:r>
          </a:p>
        </p:txBody>
      </p:sp>
      <p:graphicFrame>
        <p:nvGraphicFramePr>
          <p:cNvPr id="5" name="Table 4"/>
          <p:cNvGraphicFramePr>
            <a:graphicFrameLocks noGrp="1"/>
          </p:cNvGraphicFramePr>
          <p:nvPr>
            <p:extLst>
              <p:ext uri="{D42A27DB-BD31-4B8C-83A1-F6EECF244321}">
                <p14:modId xmlns:p14="http://schemas.microsoft.com/office/powerpoint/2010/main" val="3537302423"/>
              </p:ext>
            </p:extLst>
          </p:nvPr>
        </p:nvGraphicFramePr>
        <p:xfrm>
          <a:off x="1143552" y="1698625"/>
          <a:ext cx="9395012" cy="5019676"/>
        </p:xfrm>
        <a:graphic>
          <a:graphicData uri="http://schemas.openxmlformats.org/drawingml/2006/table">
            <a:tbl>
              <a:tblPr/>
              <a:tblGrid>
                <a:gridCol w="4697506">
                  <a:extLst>
                    <a:ext uri="{9D8B030D-6E8A-4147-A177-3AD203B41FA5}">
                      <a16:colId xmlns:a16="http://schemas.microsoft.com/office/drawing/2014/main" val="20000"/>
                    </a:ext>
                  </a:extLst>
                </a:gridCol>
                <a:gridCol w="4697506">
                  <a:extLst>
                    <a:ext uri="{9D8B030D-6E8A-4147-A177-3AD203B41FA5}">
                      <a16:colId xmlns:a16="http://schemas.microsoft.com/office/drawing/2014/main" val="20001"/>
                    </a:ext>
                  </a:extLst>
                </a:gridCol>
              </a:tblGrid>
              <a:tr h="865188">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Tam Rekabetçi</a:t>
                      </a:r>
                    </a:p>
                  </a:txBody>
                  <a:tcPr marL="68580" marR="68580" marT="0" marB="0" anchor="ctr" horzOverflow="overflow">
                    <a:lnL w="28575" cap="flat" cmpd="sng" algn="ctr">
                      <a:solidFill>
                        <a:srgbClr val="000000"/>
                      </a:solidFill>
                      <a:prstDash val="solid"/>
                      <a:round/>
                      <a:headEnd type="none" w="med" len="med"/>
                      <a:tailEnd type="none" w="med" len="med"/>
                    </a:lnL>
                    <a:lnR>
                      <a:noFill/>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Tekelci</a:t>
                      </a:r>
                    </a:p>
                  </a:txBody>
                  <a:tcPr marL="68580" marR="68580" marT="0" marB="0" anchor="ctr" horzOverflow="overflow">
                    <a:lnL>
                      <a:noFill/>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750888">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Çok sayıda firma</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Bir tane firma</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343025">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Etkin çıktı seviyesinde üretim yapar</a:t>
                      </a:r>
                    </a:p>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(çünkü P = MC)</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Etkin üretim seviyesinin altında üretim yapar</a:t>
                      </a:r>
                      <a:b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b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(çünkü P &gt; MC)</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9334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Uzun dönem ekonomik kar kazanamaz</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Uzun-dönem ekonomik kar kazanabilir</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1127125">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Piyasa gücü yoktur </a:t>
                      </a:r>
                    </a:p>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(fiyat alıcısıdır) </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Büyük bir piyasa gücü vardır</a:t>
                      </a:r>
                    </a:p>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(fiyat yapıcısıdır)</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cxnSp>
        <p:nvCxnSpPr>
          <p:cNvPr id="3" name="Straight Connector 2">
            <a:extLst>
              <a:ext uri="{FF2B5EF4-FFF2-40B4-BE49-F238E27FC236}">
                <a16:creationId xmlns:a16="http://schemas.microsoft.com/office/drawing/2014/main" id="{37542303-2CC8-BD4A-80BC-D8FD071F3F0C}"/>
              </a:ext>
            </a:extLst>
          </p:cNvPr>
          <p:cNvCxnSpPr>
            <a:cxnSpLocks/>
            <a:stCxn id="5" idx="0"/>
            <a:endCxn id="5" idx="2"/>
          </p:cNvCxnSpPr>
          <p:nvPr/>
        </p:nvCxnSpPr>
        <p:spPr>
          <a:xfrm>
            <a:off x="5841058" y="1698625"/>
            <a:ext cx="0" cy="5019676"/>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655958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p:cNvSpPr>
            <a:spLocks noGrp="1"/>
          </p:cNvSpPr>
          <p:nvPr>
            <p:ph type="title"/>
          </p:nvPr>
        </p:nvSpPr>
        <p:spPr>
          <a:xfrm>
            <a:off x="1981200" y="11"/>
            <a:ext cx="8229600" cy="1527175"/>
          </a:xfrm>
        </p:spPr>
        <p:txBody>
          <a:bodyPr/>
          <a:lstStyle/>
          <a:p>
            <a:r>
              <a:rPr lang="tr-TR" altLang="en-US" b="1" dirty="0"/>
              <a:t>Tekelle İlgili Sorunlar</a:t>
            </a:r>
          </a:p>
        </p:txBody>
      </p:sp>
      <p:sp>
        <p:nvSpPr>
          <p:cNvPr id="21507" name="Content Placeholder 2"/>
          <p:cNvSpPr>
            <a:spLocks noGrp="1"/>
          </p:cNvSpPr>
          <p:nvPr>
            <p:ph idx="1"/>
          </p:nvPr>
        </p:nvSpPr>
        <p:spPr>
          <a:xfrm>
            <a:off x="1981200" y="1712913"/>
            <a:ext cx="9174480" cy="4895850"/>
          </a:xfrm>
        </p:spPr>
        <p:txBody>
          <a:bodyPr/>
          <a:lstStyle/>
          <a:p>
            <a:r>
              <a:rPr lang="tr-TR" altLang="en-US" sz="3200" dirty="0"/>
              <a:t>Tekeller toplumu daha kötü duruma (yoksul) düşürebilir.</a:t>
            </a:r>
          </a:p>
          <a:p>
            <a:pPr lvl="1"/>
            <a:r>
              <a:rPr lang="tr-TR" altLang="en-US" sz="2800" dirty="0"/>
              <a:t>Çıktı kısıtlanır ve tam rekabetçi piyasalara göre fiyat daha yüksektir.</a:t>
            </a:r>
          </a:p>
          <a:p>
            <a:pPr lvl="1"/>
            <a:r>
              <a:rPr lang="tr-TR" altLang="en-US" sz="2800" dirty="0"/>
              <a:t>Daha az etkin (</a:t>
            </a:r>
            <a:r>
              <a:rPr lang="tr-TR" altLang="en-US" sz="2800" dirty="0" err="1"/>
              <a:t>inefficient</a:t>
            </a:r>
            <a:r>
              <a:rPr lang="tr-TR" altLang="en-US" sz="2800" dirty="0"/>
              <a:t>) çalışır (kayıp vardır).  Bu piyasa aksaklığı ya da başarısızlığı olarak adlandırılır.</a:t>
            </a:r>
          </a:p>
          <a:p>
            <a:pPr lvl="1"/>
            <a:r>
              <a:rPr lang="tr-TR" altLang="en-US" sz="2800" dirty="0"/>
              <a:t>Tüketiciler için daha az seçenek bulunur.</a:t>
            </a:r>
          </a:p>
          <a:p>
            <a:pPr lvl="1"/>
            <a:r>
              <a:rPr lang="tr-TR" altLang="en-US" sz="2800" dirty="0"/>
              <a:t>Bu sağlıksız rekabet "</a:t>
            </a:r>
            <a:r>
              <a:rPr lang="tr-TR" altLang="ja-JP" sz="2800" dirty="0"/>
              <a:t>rant arayışı" (</a:t>
            </a:r>
            <a:r>
              <a:rPr lang="tr-TR" altLang="en-US" sz="2800" dirty="0"/>
              <a:t>"</a:t>
            </a:r>
            <a:r>
              <a:rPr lang="tr-TR" altLang="ja-JP" sz="2800" dirty="0" err="1"/>
              <a:t>rent</a:t>
            </a:r>
            <a:r>
              <a:rPr lang="tr-TR" altLang="ja-JP" sz="2800" dirty="0"/>
              <a:t> </a:t>
            </a:r>
            <a:r>
              <a:rPr lang="tr-TR" altLang="ja-JP" sz="2800" dirty="0" err="1"/>
              <a:t>seeking</a:t>
            </a:r>
            <a:r>
              <a:rPr lang="tr-TR" altLang="ja-JP" sz="2800" dirty="0"/>
              <a:t>")  olarak adlandırılır.</a:t>
            </a:r>
            <a:endParaRPr lang="tr-TR" altLang="en-US" sz="2800" dirty="0"/>
          </a:p>
        </p:txBody>
      </p:sp>
    </p:spTree>
    <p:extLst>
      <p:ext uri="{BB962C8B-B14F-4D97-AF65-F5344CB8AC3E}">
        <p14:creationId xmlns:p14="http://schemas.microsoft.com/office/powerpoint/2010/main" val="284289260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1507">
                                            <p:txEl>
                                              <p:pRg st="1" end="1"/>
                                            </p:txEl>
                                          </p:spTgt>
                                        </p:tgtEl>
                                        <p:attrNameLst>
                                          <p:attrName>style.visibility</p:attrName>
                                        </p:attrNameLst>
                                      </p:cBhvr>
                                      <p:to>
                                        <p:strVal val="visible"/>
                                      </p:to>
                                    </p:set>
                                    <p:animEffect transition="in" filter="barn(inVertical)">
                                      <p:cBhvr>
                                        <p:cTn id="7" dur="500"/>
                                        <p:tgtEl>
                                          <p:spTgt spid="2150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1507">
                                            <p:txEl>
                                              <p:pRg st="2" end="2"/>
                                            </p:txEl>
                                          </p:spTgt>
                                        </p:tgtEl>
                                        <p:attrNameLst>
                                          <p:attrName>style.visibility</p:attrName>
                                        </p:attrNameLst>
                                      </p:cBhvr>
                                      <p:to>
                                        <p:strVal val="visible"/>
                                      </p:to>
                                    </p:set>
                                    <p:animEffect transition="in" filter="barn(inVertical)">
                                      <p:cBhvr>
                                        <p:cTn id="10" dur="500"/>
                                        <p:tgtEl>
                                          <p:spTgt spid="21507">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1507">
                                            <p:txEl>
                                              <p:pRg st="3" end="3"/>
                                            </p:txEl>
                                          </p:spTgt>
                                        </p:tgtEl>
                                        <p:attrNameLst>
                                          <p:attrName>style.visibility</p:attrName>
                                        </p:attrNameLst>
                                      </p:cBhvr>
                                      <p:to>
                                        <p:strVal val="visible"/>
                                      </p:to>
                                    </p:set>
                                    <p:animEffect transition="in" filter="barn(inVertical)">
                                      <p:cBhvr>
                                        <p:cTn id="13" dur="500"/>
                                        <p:tgtEl>
                                          <p:spTgt spid="21507">
                                            <p:txEl>
                                              <p:pRg st="3" end="3"/>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21507">
                                            <p:txEl>
                                              <p:pRg st="4" end="4"/>
                                            </p:txEl>
                                          </p:spTgt>
                                        </p:tgtEl>
                                        <p:attrNameLst>
                                          <p:attrName>style.visibility</p:attrName>
                                        </p:attrNameLst>
                                      </p:cBhvr>
                                      <p:to>
                                        <p:strVal val="visible"/>
                                      </p:to>
                                    </p:set>
                                    <p:animEffect transition="in" filter="barn(inVertical)">
                                      <p:cBhvr>
                                        <p:cTn id="16" dur="500"/>
                                        <p:tgtEl>
                                          <p:spTgt spid="2150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p:cNvSpPr>
            <a:spLocks noGrp="1"/>
          </p:cNvSpPr>
          <p:nvPr>
            <p:ph type="title"/>
          </p:nvPr>
        </p:nvSpPr>
        <p:spPr>
          <a:xfrm>
            <a:off x="609600" y="9"/>
            <a:ext cx="10972800" cy="1527175"/>
          </a:xfrm>
        </p:spPr>
        <p:txBody>
          <a:bodyPr/>
          <a:lstStyle/>
          <a:p>
            <a:r>
              <a:rPr lang="tr-TR" altLang="en-US" b="1" dirty="0"/>
              <a:t>Tekelle İlgili Sorunlar</a:t>
            </a:r>
            <a:endParaRPr lang="tr-TR" b="1" dirty="0">
              <a:ea typeface="MS PGothic" charset="0"/>
            </a:endParaRPr>
          </a:p>
        </p:txBody>
      </p:sp>
      <p:sp>
        <p:nvSpPr>
          <p:cNvPr id="25603" name="Content Placeholder 2"/>
          <p:cNvSpPr>
            <a:spLocks noGrp="1"/>
          </p:cNvSpPr>
          <p:nvPr>
            <p:ph idx="1"/>
          </p:nvPr>
        </p:nvSpPr>
        <p:spPr>
          <a:xfrm>
            <a:off x="609600" y="1625602"/>
            <a:ext cx="10509813" cy="5065713"/>
          </a:xfrm>
        </p:spPr>
        <p:txBody>
          <a:bodyPr/>
          <a:lstStyle/>
          <a:p>
            <a:r>
              <a:rPr lang="tr-TR" sz="2800" dirty="0">
                <a:ea typeface="MS PGothic" charset="0"/>
              </a:rPr>
              <a:t>Daha az seçenek bulunması</a:t>
            </a:r>
          </a:p>
          <a:p>
            <a:pPr lvl="1"/>
            <a:r>
              <a:rPr lang="tr-TR" sz="2400" dirty="0">
                <a:ea typeface="MS PGothic" charset="0"/>
              </a:rPr>
              <a:t>Tekelci firmanın malı için hiçbir ikame olmadığından tüketicilerin fiyatlar üzerinde azaltıcı baskı uygulamasını kısıtlar.</a:t>
            </a:r>
          </a:p>
          <a:p>
            <a:pPr lvl="1"/>
            <a:r>
              <a:rPr lang="tr-TR" sz="2400" dirty="0">
                <a:ea typeface="MS PGothic" charset="0"/>
              </a:rPr>
              <a:t>Kablo TV &amp; İnternet firmaları ve paket satış. Tekeller sizi daha fazla satın almaya zorlar.</a:t>
            </a:r>
          </a:p>
          <a:p>
            <a:endParaRPr lang="tr-TR" sz="2800" dirty="0">
              <a:ea typeface="MS PGothic" charset="0"/>
            </a:endParaRPr>
          </a:p>
          <a:p>
            <a:r>
              <a:rPr lang="tr-TR" sz="2800" dirty="0">
                <a:ea typeface="MS PGothic" charset="0"/>
              </a:rPr>
              <a:t>Rant Arayışı (</a:t>
            </a:r>
            <a:r>
              <a:rPr lang="tr-TR" sz="2800" dirty="0" err="1">
                <a:ea typeface="MS PGothic" charset="0"/>
              </a:rPr>
              <a:t>rent</a:t>
            </a:r>
            <a:r>
              <a:rPr lang="tr-TR" sz="2800" dirty="0">
                <a:ea typeface="MS PGothic" charset="0"/>
              </a:rPr>
              <a:t> </a:t>
            </a:r>
            <a:r>
              <a:rPr lang="tr-TR" sz="2800" dirty="0" err="1">
                <a:ea typeface="MS PGothic" charset="0"/>
              </a:rPr>
              <a:t>seeking</a:t>
            </a:r>
            <a:r>
              <a:rPr lang="tr-TR" sz="2800" dirty="0">
                <a:ea typeface="MS PGothic" charset="0"/>
              </a:rPr>
              <a:t>)</a:t>
            </a:r>
          </a:p>
          <a:p>
            <a:pPr lvl="1"/>
            <a:r>
              <a:rPr lang="tr-TR" sz="2400" dirty="0">
                <a:ea typeface="MS PGothic" charset="0"/>
              </a:rPr>
              <a:t>Tekel karını koruyabilmek için rakipler arasında yapılan bir yarış</a:t>
            </a:r>
          </a:p>
          <a:p>
            <a:pPr lvl="1"/>
            <a:r>
              <a:rPr lang="tr-TR" sz="2400" dirty="0">
                <a:ea typeface="MS PGothic" charset="0"/>
              </a:rPr>
              <a:t>Bu tarz bir yarışın sonunda rekabetin olağan faydaları olmaksızın sadece bir kazanan çıkar.</a:t>
            </a:r>
          </a:p>
          <a:p>
            <a:pPr lvl="1"/>
            <a:r>
              <a:rPr lang="tr-TR" sz="2400" dirty="0">
                <a:ea typeface="MS PGothic" charset="0"/>
              </a:rPr>
              <a:t>Etkin olmayan: Kaynaklar daha rekabetçi bir firma olmaktansa tekelleşme için kullanılır.</a:t>
            </a:r>
          </a:p>
        </p:txBody>
      </p:sp>
      <p:pic>
        <p:nvPicPr>
          <p:cNvPr id="25604" name="Picture 5" descr="G:\DirkTextbookN\Jpegs(All)\JpegsBatch3LateJuly\42-17082877.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30379" y="3429000"/>
            <a:ext cx="3789034" cy="123413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80380190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5603">
                                            <p:txEl>
                                              <p:pRg st="1" end="1"/>
                                            </p:txEl>
                                          </p:spTgt>
                                        </p:tgtEl>
                                        <p:attrNameLst>
                                          <p:attrName>style.visibility</p:attrName>
                                        </p:attrNameLst>
                                      </p:cBhvr>
                                      <p:to>
                                        <p:strVal val="visible"/>
                                      </p:to>
                                    </p:set>
                                    <p:animEffect transition="in" filter="barn(inVertical)">
                                      <p:cBhvr>
                                        <p:cTn id="7" dur="500"/>
                                        <p:tgtEl>
                                          <p:spTgt spid="2560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5603">
                                            <p:txEl>
                                              <p:pRg st="2" end="2"/>
                                            </p:txEl>
                                          </p:spTgt>
                                        </p:tgtEl>
                                        <p:attrNameLst>
                                          <p:attrName>style.visibility</p:attrName>
                                        </p:attrNameLst>
                                      </p:cBhvr>
                                      <p:to>
                                        <p:strVal val="visible"/>
                                      </p:to>
                                    </p:set>
                                    <p:animEffect transition="in" filter="barn(inVertical)">
                                      <p:cBhvr>
                                        <p:cTn id="10" dur="500"/>
                                        <p:tgtEl>
                                          <p:spTgt spid="25603">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5604"/>
                                        </p:tgtEl>
                                        <p:attrNameLst>
                                          <p:attrName>style.visibility</p:attrName>
                                        </p:attrNameLst>
                                      </p:cBhvr>
                                      <p:to>
                                        <p:strVal val="visible"/>
                                      </p:to>
                                    </p:set>
                                    <p:animEffect transition="in" filter="barn(inVertical)">
                                      <p:cBhvr>
                                        <p:cTn id="13" dur="500"/>
                                        <p:tgtEl>
                                          <p:spTgt spid="25604"/>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25603">
                                            <p:txEl>
                                              <p:pRg st="5" end="5"/>
                                            </p:txEl>
                                          </p:spTgt>
                                        </p:tgtEl>
                                        <p:attrNameLst>
                                          <p:attrName>style.visibility</p:attrName>
                                        </p:attrNameLst>
                                      </p:cBhvr>
                                      <p:to>
                                        <p:strVal val="visible"/>
                                      </p:to>
                                    </p:set>
                                    <p:animEffect transition="in" filter="barn(inVertical)">
                                      <p:cBhvr>
                                        <p:cTn id="18" dur="500"/>
                                        <p:tgtEl>
                                          <p:spTgt spid="25603">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25603">
                                            <p:txEl>
                                              <p:pRg st="6" end="6"/>
                                            </p:txEl>
                                          </p:spTgt>
                                        </p:tgtEl>
                                        <p:attrNameLst>
                                          <p:attrName>style.visibility</p:attrName>
                                        </p:attrNameLst>
                                      </p:cBhvr>
                                      <p:to>
                                        <p:strVal val="visible"/>
                                      </p:to>
                                    </p:set>
                                    <p:animEffect transition="in" filter="barn(inVertical)">
                                      <p:cBhvr>
                                        <p:cTn id="21" dur="500"/>
                                        <p:tgtEl>
                                          <p:spTgt spid="25603">
                                            <p:txEl>
                                              <p:pRg st="6" end="6"/>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25603">
                                            <p:txEl>
                                              <p:pRg st="7" end="7"/>
                                            </p:txEl>
                                          </p:spTgt>
                                        </p:tgtEl>
                                        <p:attrNameLst>
                                          <p:attrName>style.visibility</p:attrName>
                                        </p:attrNameLst>
                                      </p:cBhvr>
                                      <p:to>
                                        <p:strVal val="visible"/>
                                      </p:to>
                                    </p:set>
                                    <p:animEffect transition="in" filter="barn(inVertical)">
                                      <p:cBhvr>
                                        <p:cTn id="24" dur="500"/>
                                        <p:tgtEl>
                                          <p:spTgt spid="2560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1" name="Picture 2" descr="axe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73275" y="2668595"/>
            <a:ext cx="6604000" cy="30305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 name="Picture 1" descr="arrow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100771" y="3602038"/>
            <a:ext cx="1081087" cy="17637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 name="Picture 3" descr="Lpc.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300289" y="3830638"/>
            <a:ext cx="2914651" cy="18716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2" name="Picture 11" descr="pcR.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5786441" y="3870336"/>
            <a:ext cx="1525587" cy="18526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2" descr="Rd.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5995994" y="2882900"/>
            <a:ext cx="2470151" cy="2122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4" name="Picture 13" descr="Rmc.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5967415" y="3046413"/>
            <a:ext cx="2451100" cy="1409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5" name="Picture 14" descr="Rmr.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6003927" y="2968627"/>
            <a:ext cx="1485900" cy="2085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 name="Picture 15" descr="Rp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5756283" y="3462338"/>
            <a:ext cx="1120775" cy="22399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7" name="Picture 16" descr="sdLeft.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543177" y="2862272"/>
            <a:ext cx="2471739" cy="21431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8" name="Picture 17" descr="text1.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6789741" y="3752850"/>
            <a:ext cx="3013075" cy="5794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9" name="Picture 18" descr="text2.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6759575" y="1838325"/>
            <a:ext cx="3835400" cy="1746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0" name="Picture 19" descr="titles.eps"/>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2832107" y="5980124"/>
            <a:ext cx="5464175" cy="1920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0973" name="Title 20"/>
          <p:cNvSpPr>
            <a:spLocks noGrp="1"/>
          </p:cNvSpPr>
          <p:nvPr>
            <p:ph type="title"/>
          </p:nvPr>
        </p:nvSpPr>
        <p:spPr/>
        <p:txBody>
          <a:bodyPr/>
          <a:lstStyle/>
          <a:p>
            <a:pPr eaLnBrk="1" hangingPunct="1"/>
            <a:r>
              <a:rPr lang="tr-TR" altLang="en-US" b="1" dirty="0"/>
              <a:t>Tam Rekabetçi vs. Tekelci Piyasa</a:t>
            </a:r>
          </a:p>
        </p:txBody>
      </p:sp>
      <p:sp>
        <p:nvSpPr>
          <p:cNvPr id="21" name="Rectangle 20">
            <a:extLst>
              <a:ext uri="{FF2B5EF4-FFF2-40B4-BE49-F238E27FC236}">
                <a16:creationId xmlns:a16="http://schemas.microsoft.com/office/drawing/2014/main" id="{0D26616B-E5A0-144A-9034-275402A0D69F}"/>
              </a:ext>
            </a:extLst>
          </p:cNvPr>
          <p:cNvSpPr/>
          <p:nvPr/>
        </p:nvSpPr>
        <p:spPr>
          <a:xfrm>
            <a:off x="1704062" y="2668574"/>
            <a:ext cx="837653"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22" name="Rectangle 21">
            <a:extLst>
              <a:ext uri="{FF2B5EF4-FFF2-40B4-BE49-F238E27FC236}">
                <a16:creationId xmlns:a16="http://schemas.microsoft.com/office/drawing/2014/main" id="{74C2DFF6-CFC1-DA44-9A90-BDE7A940AD04}"/>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
        <p:nvSpPr>
          <p:cNvPr id="24" name="Rectangle 23">
            <a:extLst>
              <a:ext uri="{FF2B5EF4-FFF2-40B4-BE49-F238E27FC236}">
                <a16:creationId xmlns:a16="http://schemas.microsoft.com/office/drawing/2014/main" id="{B22F0268-9A1A-F24B-A0B4-845D64DD9B98}"/>
              </a:ext>
            </a:extLst>
          </p:cNvPr>
          <p:cNvSpPr/>
          <p:nvPr/>
        </p:nvSpPr>
        <p:spPr>
          <a:xfrm>
            <a:off x="5115472" y="2642929"/>
            <a:ext cx="837653"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25" name="Rectangle 24">
            <a:extLst>
              <a:ext uri="{FF2B5EF4-FFF2-40B4-BE49-F238E27FC236}">
                <a16:creationId xmlns:a16="http://schemas.microsoft.com/office/drawing/2014/main" id="{9AA026DB-EF47-5249-87E0-316B4E7D2371}"/>
              </a:ext>
            </a:extLst>
          </p:cNvPr>
          <p:cNvSpPr/>
          <p:nvPr/>
        </p:nvSpPr>
        <p:spPr>
          <a:xfrm>
            <a:off x="3868741" y="5461446"/>
            <a:ext cx="1904695" cy="34097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Piyasanın Miktarı</a:t>
            </a:r>
            <a:endParaRPr lang="tr-TR" b="1" dirty="0">
              <a:effectLst/>
              <a:latin typeface="Cambria"/>
              <a:ea typeface="ＭＳ 明朝"/>
              <a:cs typeface="Cambria"/>
            </a:endParaRPr>
          </a:p>
        </p:txBody>
      </p:sp>
      <p:sp>
        <p:nvSpPr>
          <p:cNvPr id="26" name="Rectangle 25">
            <a:extLst>
              <a:ext uri="{FF2B5EF4-FFF2-40B4-BE49-F238E27FC236}">
                <a16:creationId xmlns:a16="http://schemas.microsoft.com/office/drawing/2014/main" id="{7C20FCB2-32AE-7547-B540-106CEF9F3680}"/>
              </a:ext>
            </a:extLst>
          </p:cNvPr>
          <p:cNvSpPr/>
          <p:nvPr/>
        </p:nvSpPr>
        <p:spPr>
          <a:xfrm>
            <a:off x="7437639" y="5498032"/>
            <a:ext cx="1981003" cy="34097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Firmanın Miktarı</a:t>
            </a:r>
            <a:endParaRPr lang="tr-TR" b="1" dirty="0">
              <a:effectLst/>
              <a:latin typeface="Cambria"/>
              <a:ea typeface="ＭＳ 明朝"/>
              <a:cs typeface="Cambria"/>
            </a:endParaRPr>
          </a:p>
        </p:txBody>
      </p:sp>
      <p:sp>
        <p:nvSpPr>
          <p:cNvPr id="27" name="Rectangle 26">
            <a:extLst>
              <a:ext uri="{FF2B5EF4-FFF2-40B4-BE49-F238E27FC236}">
                <a16:creationId xmlns:a16="http://schemas.microsoft.com/office/drawing/2014/main" id="{2F146761-3282-074C-9111-727F675B0FF5}"/>
              </a:ext>
            </a:extLst>
          </p:cNvPr>
          <p:cNvSpPr/>
          <p:nvPr/>
        </p:nvSpPr>
        <p:spPr>
          <a:xfrm>
            <a:off x="2749300" y="5924102"/>
            <a:ext cx="2814894" cy="34097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a) Tam Rekabetçi Piyasa</a:t>
            </a:r>
            <a:endParaRPr lang="tr-TR" b="1" dirty="0">
              <a:effectLst/>
              <a:latin typeface="Cambria"/>
              <a:ea typeface="ＭＳ 明朝"/>
              <a:cs typeface="Cambria"/>
            </a:endParaRPr>
          </a:p>
        </p:txBody>
      </p:sp>
      <p:sp>
        <p:nvSpPr>
          <p:cNvPr id="28" name="Rectangle 27">
            <a:extLst>
              <a:ext uri="{FF2B5EF4-FFF2-40B4-BE49-F238E27FC236}">
                <a16:creationId xmlns:a16="http://schemas.microsoft.com/office/drawing/2014/main" id="{940C0B14-CBDB-E942-8731-DF76AD0D92EE}"/>
              </a:ext>
            </a:extLst>
          </p:cNvPr>
          <p:cNvSpPr/>
          <p:nvPr/>
        </p:nvSpPr>
        <p:spPr>
          <a:xfrm>
            <a:off x="5904581" y="5936641"/>
            <a:ext cx="2814894" cy="34097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b) Tekel Piyasası</a:t>
            </a:r>
            <a:endParaRPr lang="tr-TR" b="1" dirty="0">
              <a:effectLst/>
              <a:latin typeface="Cambria"/>
              <a:ea typeface="ＭＳ 明朝"/>
              <a:cs typeface="Cambria"/>
            </a:endParaRPr>
          </a:p>
        </p:txBody>
      </p:sp>
      <p:sp>
        <p:nvSpPr>
          <p:cNvPr id="29" name="Rectangle 28">
            <a:extLst>
              <a:ext uri="{FF2B5EF4-FFF2-40B4-BE49-F238E27FC236}">
                <a16:creationId xmlns:a16="http://schemas.microsoft.com/office/drawing/2014/main" id="{07DDDDA7-99B6-AC42-B94A-84748A8AF59E}"/>
              </a:ext>
            </a:extLst>
          </p:cNvPr>
          <p:cNvSpPr/>
          <p:nvPr/>
        </p:nvSpPr>
        <p:spPr>
          <a:xfrm>
            <a:off x="7770324" y="3728947"/>
            <a:ext cx="3787799" cy="54914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1. Tekelci firma MR=MC eşitliğinin sağlandığı noktayı belirler. </a:t>
            </a:r>
            <a:endParaRPr lang="tr-TR" b="1" dirty="0">
              <a:effectLst/>
              <a:latin typeface="Cambria"/>
              <a:ea typeface="ＭＳ 明朝"/>
              <a:cs typeface="Cambria"/>
            </a:endParaRPr>
          </a:p>
        </p:txBody>
      </p:sp>
      <p:sp>
        <p:nvSpPr>
          <p:cNvPr id="30" name="Rectangle 29">
            <a:extLst>
              <a:ext uri="{FF2B5EF4-FFF2-40B4-BE49-F238E27FC236}">
                <a16:creationId xmlns:a16="http://schemas.microsoft.com/office/drawing/2014/main" id="{1584C5DD-A779-924E-88F9-3C03498A7364}"/>
              </a:ext>
            </a:extLst>
          </p:cNvPr>
          <p:cNvSpPr/>
          <p:nvPr/>
        </p:nvSpPr>
        <p:spPr>
          <a:xfrm>
            <a:off x="7159745" y="1812992"/>
            <a:ext cx="3835400" cy="80400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2. Sonuç: Tam rekabetçi firmalara göre yüksek fiyat ve düşük çıktı</a:t>
            </a:r>
            <a:endParaRPr lang="tr-TR" b="1" dirty="0">
              <a:effectLst/>
              <a:latin typeface="Cambria"/>
              <a:ea typeface="ＭＳ 明朝"/>
              <a:cs typeface="Cambria"/>
            </a:endParaRPr>
          </a:p>
        </p:txBody>
      </p:sp>
    </p:spTree>
    <p:extLst>
      <p:ext uri="{BB962C8B-B14F-4D97-AF65-F5344CB8AC3E}">
        <p14:creationId xmlns:p14="http://schemas.microsoft.com/office/powerpoint/2010/main" val="265254938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down)">
                                      <p:cBhvr>
                                        <p:cTn id="7" dur="1000"/>
                                        <p:tgtEl>
                                          <p:spTgt spid="2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wipe(left)">
                                      <p:cBhvr>
                                        <p:cTn id="12" dur="1000"/>
                                        <p:tgtEl>
                                          <p:spTgt spid="1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down)">
                                      <p:cBhvr>
                                        <p:cTn id="17" dur="1000"/>
                                        <p:tgtEl>
                                          <p:spTgt spid="4"/>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1000"/>
                                        <p:tgtEl>
                                          <p:spTgt spid="1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ipe(left)">
                                      <p:cBhvr>
                                        <p:cTn id="27" dur="1000"/>
                                        <p:tgtEl>
                                          <p:spTgt spid="15"/>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left)">
                                      <p:cBhvr>
                                        <p:cTn id="32" dur="1000"/>
                                        <p:tgtEl>
                                          <p:spTgt spid="1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wipe(down)">
                                      <p:cBhvr>
                                        <p:cTn id="37" dur="1000"/>
                                        <p:tgtEl>
                                          <p:spTgt spid="12"/>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wipe(down)">
                                      <p:cBhvr>
                                        <p:cTn id="42" dur="1000"/>
                                        <p:tgtEl>
                                          <p:spTgt spid="16"/>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4" fill="hold" nodeType="click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wipe(down)">
                                      <p:cBhvr>
                                        <p:cTn id="47" dur="1000"/>
                                        <p:tgtEl>
                                          <p:spTgt spid="18"/>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16" presetClass="entr" presetSubtype="21" fill="hold" nodeType="clickEffect">
                                  <p:stCondLst>
                                    <p:cond delay="0"/>
                                  </p:stCondLst>
                                  <p:childTnLst>
                                    <p:set>
                                      <p:cBhvr>
                                        <p:cTn id="51" dur="1" fill="hold">
                                          <p:stCondLst>
                                            <p:cond delay="0"/>
                                          </p:stCondLst>
                                        </p:cTn>
                                        <p:tgtEl>
                                          <p:spTgt spid="2"/>
                                        </p:tgtEl>
                                        <p:attrNameLst>
                                          <p:attrName>style.visibility</p:attrName>
                                        </p:attrNameLst>
                                      </p:cBhvr>
                                      <p:to>
                                        <p:strVal val="visible"/>
                                      </p:to>
                                    </p:set>
                                    <p:animEffect transition="in" filter="barn(inVertical)">
                                      <p:cBhvr>
                                        <p:cTn id="52" dur="1000"/>
                                        <p:tgtEl>
                                          <p:spTgt spid="2"/>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4" fill="hold" nodeType="clickEffect">
                                  <p:stCondLst>
                                    <p:cond delay="0"/>
                                  </p:stCondLst>
                                  <p:childTnLst>
                                    <p:set>
                                      <p:cBhvr>
                                        <p:cTn id="56" dur="1" fill="hold">
                                          <p:stCondLst>
                                            <p:cond delay="0"/>
                                          </p:stCondLst>
                                        </p:cTn>
                                        <p:tgtEl>
                                          <p:spTgt spid="19"/>
                                        </p:tgtEl>
                                        <p:attrNameLst>
                                          <p:attrName>style.visibility</p:attrName>
                                        </p:attrNameLst>
                                      </p:cBhvr>
                                      <p:to>
                                        <p:strVal val="visible"/>
                                      </p:to>
                                    </p:set>
                                    <p:animEffect transition="in" filter="wipe(down)">
                                      <p:cBhvr>
                                        <p:cTn id="57"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yellow.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59313" y="2854330"/>
            <a:ext cx="5243512" cy="1338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3010" name="Picture 1"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33601" y="1454150"/>
            <a:ext cx="6394451" cy="51895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 name="Picture 2" descr="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57549" y="2008193"/>
            <a:ext cx="4173539" cy="30495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 name="Picture 3" descr="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289301" y="1296999"/>
            <a:ext cx="2863851" cy="23272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10" descr="mc.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284546" y="1935163"/>
            <a:ext cx="4306887" cy="33718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2" name="Picture 11" descr="mr.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240088" y="2060579"/>
            <a:ext cx="2997200" cy="4119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2" descr="p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954341" y="3459163"/>
            <a:ext cx="2541587" cy="32115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4" name="Picture 13" descr="p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903537" y="2889250"/>
            <a:ext cx="1873251" cy="3771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TextBox 5"/>
          <p:cNvSpPr txBox="1"/>
          <p:nvPr/>
        </p:nvSpPr>
        <p:spPr>
          <a:xfrm>
            <a:off x="4174698" y="1123641"/>
            <a:ext cx="2526582" cy="1200329"/>
          </a:xfrm>
          <a:prstGeom prst="rect">
            <a:avLst/>
          </a:prstGeom>
          <a:solidFill>
            <a:schemeClr val="accent1">
              <a:lumMod val="20000"/>
              <a:lumOff val="80000"/>
            </a:schemeClr>
          </a:solidFill>
        </p:spPr>
        <p:txBody>
          <a:bodyPr wrap="square" rtlCol="0">
            <a:spAutoFit/>
          </a:bodyPr>
          <a:lstStyle/>
          <a:p>
            <a:r>
              <a:rPr lang="tr-TR" dirty="0" err="1">
                <a:latin typeface="Cambria" panose="02040503050406030204" pitchFamily="18" charset="0"/>
              </a:rPr>
              <a:t>Part</a:t>
            </a:r>
            <a:r>
              <a:rPr lang="tr-TR" dirty="0">
                <a:latin typeface="Cambria" panose="02040503050406030204" pitchFamily="18" charset="0"/>
              </a:rPr>
              <a:t> of Consumer </a:t>
            </a:r>
            <a:r>
              <a:rPr lang="tr-TR" dirty="0" err="1">
                <a:latin typeface="Cambria" panose="02040503050406030204" pitchFamily="18" charset="0"/>
              </a:rPr>
              <a:t>Surplus</a:t>
            </a:r>
            <a:r>
              <a:rPr lang="tr-TR" dirty="0">
                <a:latin typeface="Cambria" panose="02040503050406030204" pitchFamily="18" charset="0"/>
              </a:rPr>
              <a:t> </a:t>
            </a:r>
          </a:p>
          <a:p>
            <a:r>
              <a:rPr lang="tr-TR" dirty="0" err="1">
                <a:latin typeface="Cambria" panose="02040503050406030204" pitchFamily="18" charset="0"/>
              </a:rPr>
              <a:t>Transferred</a:t>
            </a:r>
            <a:r>
              <a:rPr lang="tr-TR" dirty="0">
                <a:latin typeface="Cambria" panose="02040503050406030204" pitchFamily="18" charset="0"/>
              </a:rPr>
              <a:t> </a:t>
            </a:r>
            <a:r>
              <a:rPr lang="tr-TR" dirty="0" err="1">
                <a:latin typeface="Cambria" panose="02040503050406030204" pitchFamily="18" charset="0"/>
              </a:rPr>
              <a:t>to</a:t>
            </a:r>
            <a:r>
              <a:rPr lang="tr-TR" dirty="0">
                <a:latin typeface="Cambria" panose="02040503050406030204" pitchFamily="18" charset="0"/>
              </a:rPr>
              <a:t> </a:t>
            </a:r>
            <a:r>
              <a:rPr lang="tr-TR" dirty="0" err="1">
                <a:latin typeface="Cambria" panose="02040503050406030204" pitchFamily="18" charset="0"/>
              </a:rPr>
              <a:t>Monopoly</a:t>
            </a:r>
            <a:endParaRPr lang="tr-TR" dirty="0">
              <a:latin typeface="Cambria" panose="02040503050406030204" pitchFamily="18" charset="0"/>
            </a:endParaRPr>
          </a:p>
        </p:txBody>
      </p:sp>
      <p:sp>
        <p:nvSpPr>
          <p:cNvPr id="16" name="Title 9"/>
          <p:cNvSpPr>
            <a:spLocks noGrp="1"/>
          </p:cNvSpPr>
          <p:nvPr>
            <p:ph type="title"/>
          </p:nvPr>
        </p:nvSpPr>
        <p:spPr>
          <a:xfrm>
            <a:off x="609600" y="17943"/>
            <a:ext cx="10972800" cy="780685"/>
          </a:xfrm>
        </p:spPr>
        <p:txBody>
          <a:bodyPr/>
          <a:lstStyle/>
          <a:p>
            <a:pPr algn="ctr" eaLnBrk="1" hangingPunct="1"/>
            <a:r>
              <a:rPr lang="tr-TR" altLang="en-US" b="1" dirty="0">
                <a:cs typeface="Arial" panose="020B0604020202020204" pitchFamily="34" charset="0"/>
              </a:rPr>
              <a:t>Tekel Piyasasında Kayıp</a:t>
            </a:r>
            <a:endParaRPr lang="tr-TR" altLang="en-US" b="1" dirty="0"/>
          </a:p>
        </p:txBody>
      </p:sp>
      <p:sp>
        <p:nvSpPr>
          <p:cNvPr id="17" name="Rectangle 16">
            <a:extLst>
              <a:ext uri="{FF2B5EF4-FFF2-40B4-BE49-F238E27FC236}">
                <a16:creationId xmlns:a16="http://schemas.microsoft.com/office/drawing/2014/main" id="{18BA9C63-9D78-7C4E-A13F-54FB6C2C81CE}"/>
              </a:ext>
            </a:extLst>
          </p:cNvPr>
          <p:cNvSpPr/>
          <p:nvPr/>
        </p:nvSpPr>
        <p:spPr>
          <a:xfrm>
            <a:off x="2078386" y="1465114"/>
            <a:ext cx="1114916"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18" name="Rectangle 17">
            <a:extLst>
              <a:ext uri="{FF2B5EF4-FFF2-40B4-BE49-F238E27FC236}">
                <a16:creationId xmlns:a16="http://schemas.microsoft.com/office/drawing/2014/main" id="{4D941369-4795-9045-9050-EF4749094D6C}"/>
              </a:ext>
            </a:extLst>
          </p:cNvPr>
          <p:cNvSpPr/>
          <p:nvPr/>
        </p:nvSpPr>
        <p:spPr>
          <a:xfrm>
            <a:off x="6603862" y="6382200"/>
            <a:ext cx="1975142" cy="41258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p>
        </p:txBody>
      </p:sp>
      <p:sp>
        <p:nvSpPr>
          <p:cNvPr id="19" name="Rectangle 18">
            <a:extLst>
              <a:ext uri="{FF2B5EF4-FFF2-40B4-BE49-F238E27FC236}">
                <a16:creationId xmlns:a16="http://schemas.microsoft.com/office/drawing/2014/main" id="{7EED533D-F84B-1245-8449-2FB8DFD93A3C}"/>
              </a:ext>
            </a:extLst>
          </p:cNvPr>
          <p:cNvSpPr/>
          <p:nvPr/>
        </p:nvSpPr>
        <p:spPr>
          <a:xfrm>
            <a:off x="7088962" y="2819095"/>
            <a:ext cx="2891805" cy="80400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Tekel nedeniyle oluşan kayıp</a:t>
            </a:r>
          </a:p>
        </p:txBody>
      </p:sp>
      <p:sp>
        <p:nvSpPr>
          <p:cNvPr id="20" name="Rectangle 19">
            <a:extLst>
              <a:ext uri="{FF2B5EF4-FFF2-40B4-BE49-F238E27FC236}">
                <a16:creationId xmlns:a16="http://schemas.microsoft.com/office/drawing/2014/main" id="{4B9823FB-BBA3-734A-AA90-034335A980A2}"/>
              </a:ext>
            </a:extLst>
          </p:cNvPr>
          <p:cNvSpPr/>
          <p:nvPr/>
        </p:nvSpPr>
        <p:spPr>
          <a:xfrm>
            <a:off x="4114564" y="1090882"/>
            <a:ext cx="2628914" cy="1294865"/>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r>
              <a:rPr lang="tr-TR" b="1" dirty="0">
                <a:latin typeface="Cambria"/>
                <a:ea typeface="ＭＳ 明朝"/>
                <a:cs typeface="Cambria"/>
              </a:rPr>
              <a:t>Tüketici fazlasının tekele aktarılan kısmı</a:t>
            </a:r>
          </a:p>
        </p:txBody>
      </p:sp>
      <p:sp>
        <p:nvSpPr>
          <p:cNvPr id="21" name="Rectangle 20">
            <a:extLst>
              <a:ext uri="{FF2B5EF4-FFF2-40B4-BE49-F238E27FC236}">
                <a16:creationId xmlns:a16="http://schemas.microsoft.com/office/drawing/2014/main" id="{74B7B777-F223-EE49-8548-47E374D448A9}"/>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Tree>
    <p:extLst>
      <p:ext uri="{BB962C8B-B14F-4D97-AF65-F5344CB8AC3E}">
        <p14:creationId xmlns:p14="http://schemas.microsoft.com/office/powerpoint/2010/main" val="147521095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left)">
                                      <p:cBhvr>
                                        <p:cTn id="12" dur="1000"/>
                                        <p:tgtEl>
                                          <p:spTgt spid="1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1000"/>
                                        <p:tgtEl>
                                          <p:spTgt spid="11"/>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down)">
                                      <p:cBhvr>
                                        <p:cTn id="22" dur="1000"/>
                                        <p:tgtEl>
                                          <p:spTgt spid="1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down)">
                                      <p:cBhvr>
                                        <p:cTn id="27" dur="1000"/>
                                        <p:tgtEl>
                                          <p:spTgt spid="14"/>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wipe(down)">
                                      <p:cBhvr>
                                        <p:cTn id="32" dur="1000"/>
                                        <p:tgtEl>
                                          <p:spTgt spid="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yellow.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59313" y="2854330"/>
            <a:ext cx="5243512" cy="1338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3010" name="Picture 1"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33601" y="1454150"/>
            <a:ext cx="6394451" cy="51895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 name="Picture 2" descr="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57549" y="2008193"/>
            <a:ext cx="4173539" cy="30495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 name="Picture 3" descr="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289301" y="1296999"/>
            <a:ext cx="2863851" cy="23272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10" descr="mc.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284546" y="1935163"/>
            <a:ext cx="4306887" cy="33718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2" name="Picture 11" descr="mr.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240088" y="2060579"/>
            <a:ext cx="2997200" cy="4119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2" descr="p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954341" y="3459163"/>
            <a:ext cx="2541587" cy="32115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4" name="Picture 13" descr="p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903537" y="2889250"/>
            <a:ext cx="1873251" cy="3771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3017" name="Title 9"/>
          <p:cNvSpPr>
            <a:spLocks noGrp="1"/>
          </p:cNvSpPr>
          <p:nvPr>
            <p:ph type="title"/>
          </p:nvPr>
        </p:nvSpPr>
        <p:spPr>
          <a:xfrm>
            <a:off x="1323912" y="33983"/>
            <a:ext cx="9826752" cy="709714"/>
          </a:xfrm>
        </p:spPr>
        <p:txBody>
          <a:bodyPr/>
          <a:lstStyle/>
          <a:p>
            <a:pPr algn="ctr" eaLnBrk="1" hangingPunct="1"/>
            <a:r>
              <a:rPr lang="tr-TR" altLang="en-US" b="1" dirty="0">
                <a:cs typeface="Arial" panose="020B0604020202020204" pitchFamily="34" charset="0"/>
              </a:rPr>
              <a:t>Tekel Piyasasında Kayıp</a:t>
            </a:r>
            <a:endParaRPr lang="tr-TR" altLang="en-US" b="1" dirty="0"/>
          </a:p>
        </p:txBody>
      </p:sp>
      <p:sp>
        <p:nvSpPr>
          <p:cNvPr id="5" name="Rectangle 4"/>
          <p:cNvSpPr/>
          <p:nvPr/>
        </p:nvSpPr>
        <p:spPr>
          <a:xfrm>
            <a:off x="3842150" y="3071209"/>
            <a:ext cx="409086" cy="523220"/>
          </a:xfrm>
          <a:prstGeom prst="rect">
            <a:avLst/>
          </a:prstGeom>
          <a:noFill/>
        </p:spPr>
        <p:txBody>
          <a:bodyPr wrap="none" lIns="91440" tIns="45720" rIns="91440" bIns="45720">
            <a:spAutoFit/>
          </a:bodyPr>
          <a:lstStyle/>
          <a:p>
            <a:pPr algn="ctr"/>
            <a:r>
              <a:rPr lang="tr-TR" sz="2800" cap="none" spc="0" dirty="0">
                <a:ln w="22225">
                  <a:solidFill>
                    <a:schemeClr val="accent2"/>
                  </a:solidFill>
                  <a:prstDash val="solid"/>
                </a:ln>
                <a:solidFill>
                  <a:schemeClr val="accent2">
                    <a:lumMod val="40000"/>
                    <a:lumOff val="60000"/>
                  </a:schemeClr>
                </a:solidFill>
                <a:effectLst/>
                <a:latin typeface="Cambria" panose="02040503050406030204" pitchFamily="18" charset="0"/>
              </a:rPr>
              <a:t>A</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6" name="Rectangle 15"/>
          <p:cNvSpPr/>
          <p:nvPr/>
        </p:nvSpPr>
        <p:spPr>
          <a:xfrm>
            <a:off x="4625542" y="3133131"/>
            <a:ext cx="386644" cy="523220"/>
          </a:xfrm>
          <a:prstGeom prst="rect">
            <a:avLst/>
          </a:prstGeom>
          <a:noFill/>
        </p:spPr>
        <p:txBody>
          <a:bodyPr wrap="none" lIns="91440" tIns="45720" rIns="91440" bIns="45720">
            <a:spAutoFit/>
          </a:bodyPr>
          <a:lstStyle/>
          <a:p>
            <a:pPr algn="ctr"/>
            <a:r>
              <a:rPr lang="tr-TR" sz="2800" dirty="0">
                <a:ln w="22225">
                  <a:solidFill>
                    <a:schemeClr val="accent2"/>
                  </a:solidFill>
                  <a:prstDash val="solid"/>
                </a:ln>
                <a:solidFill>
                  <a:schemeClr val="accent2">
                    <a:lumMod val="40000"/>
                    <a:lumOff val="60000"/>
                  </a:schemeClr>
                </a:solidFill>
                <a:latin typeface="Cambria" panose="02040503050406030204" pitchFamily="18" charset="0"/>
              </a:rPr>
              <a:t>C</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7" name="Rectangle 16"/>
          <p:cNvSpPr/>
          <p:nvPr/>
        </p:nvSpPr>
        <p:spPr>
          <a:xfrm>
            <a:off x="3511423" y="2382095"/>
            <a:ext cx="404277" cy="523220"/>
          </a:xfrm>
          <a:prstGeom prst="rect">
            <a:avLst/>
          </a:prstGeom>
          <a:noFill/>
        </p:spPr>
        <p:txBody>
          <a:bodyPr wrap="none" lIns="91440" tIns="45720" rIns="91440" bIns="45720">
            <a:spAutoFit/>
          </a:bodyPr>
          <a:lstStyle/>
          <a:p>
            <a:pPr algn="ctr"/>
            <a:r>
              <a:rPr lang="tr-TR" sz="2800" dirty="0">
                <a:ln w="22225">
                  <a:solidFill>
                    <a:schemeClr val="accent2"/>
                  </a:solidFill>
                  <a:prstDash val="solid"/>
                </a:ln>
                <a:solidFill>
                  <a:schemeClr val="accent2">
                    <a:lumMod val="40000"/>
                    <a:lumOff val="60000"/>
                  </a:schemeClr>
                </a:solidFill>
                <a:latin typeface="Cambria" panose="02040503050406030204" pitchFamily="18" charset="0"/>
              </a:rPr>
              <a:t>B</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8" name="Rectangle 17"/>
          <p:cNvSpPr/>
          <p:nvPr/>
        </p:nvSpPr>
        <p:spPr>
          <a:xfrm>
            <a:off x="3842258" y="3769382"/>
            <a:ext cx="421910" cy="523220"/>
          </a:xfrm>
          <a:prstGeom prst="rect">
            <a:avLst/>
          </a:prstGeom>
          <a:noFill/>
        </p:spPr>
        <p:txBody>
          <a:bodyPr wrap="none" lIns="91440" tIns="45720" rIns="91440" bIns="45720">
            <a:spAutoFit/>
          </a:bodyPr>
          <a:lstStyle/>
          <a:p>
            <a:pPr algn="ctr"/>
            <a:r>
              <a:rPr lang="tr-TR" sz="2800" dirty="0">
                <a:ln w="22225">
                  <a:solidFill>
                    <a:schemeClr val="accent2"/>
                  </a:solidFill>
                  <a:prstDash val="solid"/>
                </a:ln>
                <a:solidFill>
                  <a:schemeClr val="accent2">
                    <a:lumMod val="40000"/>
                    <a:lumOff val="60000"/>
                  </a:schemeClr>
                </a:solidFill>
                <a:latin typeface="Cambria" panose="02040503050406030204" pitchFamily="18" charset="0"/>
              </a:rPr>
              <a:t>D</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9" name="Rectangle 18"/>
          <p:cNvSpPr/>
          <p:nvPr/>
        </p:nvSpPr>
        <p:spPr>
          <a:xfrm>
            <a:off x="4633560" y="3570742"/>
            <a:ext cx="391453" cy="523220"/>
          </a:xfrm>
          <a:prstGeom prst="rect">
            <a:avLst/>
          </a:prstGeom>
          <a:noFill/>
        </p:spPr>
        <p:txBody>
          <a:bodyPr wrap="none" lIns="91440" tIns="45720" rIns="91440" bIns="45720">
            <a:spAutoFit/>
          </a:bodyPr>
          <a:lstStyle/>
          <a:p>
            <a:pPr algn="ctr"/>
            <a:r>
              <a:rPr lang="tr-TR" sz="2800" dirty="0">
                <a:ln w="22225">
                  <a:solidFill>
                    <a:schemeClr val="accent2"/>
                  </a:solidFill>
                  <a:prstDash val="solid"/>
                </a:ln>
                <a:solidFill>
                  <a:schemeClr val="accent2">
                    <a:lumMod val="40000"/>
                    <a:lumOff val="60000"/>
                  </a:schemeClr>
                </a:solidFill>
                <a:latin typeface="Cambria" panose="02040503050406030204" pitchFamily="18" charset="0"/>
              </a:rPr>
              <a:t>E</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6" name="TextBox 5"/>
          <p:cNvSpPr txBox="1"/>
          <p:nvPr/>
        </p:nvSpPr>
        <p:spPr>
          <a:xfrm>
            <a:off x="4183547" y="1046113"/>
            <a:ext cx="2566878" cy="1200329"/>
          </a:xfrm>
          <a:prstGeom prst="rect">
            <a:avLst/>
          </a:prstGeom>
          <a:solidFill>
            <a:schemeClr val="accent1">
              <a:lumMod val="20000"/>
              <a:lumOff val="80000"/>
            </a:schemeClr>
          </a:solidFill>
        </p:spPr>
        <p:txBody>
          <a:bodyPr wrap="square" rtlCol="0">
            <a:spAutoFit/>
          </a:bodyPr>
          <a:lstStyle/>
          <a:p>
            <a:r>
              <a:rPr lang="tr-TR" dirty="0" err="1">
                <a:latin typeface="Cambria" panose="02040503050406030204" pitchFamily="18" charset="0"/>
              </a:rPr>
              <a:t>Part</a:t>
            </a:r>
            <a:r>
              <a:rPr lang="tr-TR" dirty="0">
                <a:latin typeface="Cambria" panose="02040503050406030204" pitchFamily="18" charset="0"/>
              </a:rPr>
              <a:t> of Consumer </a:t>
            </a:r>
            <a:r>
              <a:rPr lang="tr-TR" dirty="0" err="1">
                <a:latin typeface="Cambria" panose="02040503050406030204" pitchFamily="18" charset="0"/>
              </a:rPr>
              <a:t>Surplus</a:t>
            </a:r>
            <a:r>
              <a:rPr lang="tr-TR" dirty="0">
                <a:latin typeface="Cambria" panose="02040503050406030204" pitchFamily="18" charset="0"/>
              </a:rPr>
              <a:t> </a:t>
            </a:r>
          </a:p>
          <a:p>
            <a:r>
              <a:rPr lang="tr-TR" dirty="0" err="1">
                <a:latin typeface="Cambria" panose="02040503050406030204" pitchFamily="18" charset="0"/>
              </a:rPr>
              <a:t>Transferred</a:t>
            </a:r>
            <a:r>
              <a:rPr lang="tr-TR" dirty="0">
                <a:latin typeface="Cambria" panose="02040503050406030204" pitchFamily="18" charset="0"/>
              </a:rPr>
              <a:t> </a:t>
            </a:r>
            <a:r>
              <a:rPr lang="tr-TR" dirty="0" err="1">
                <a:latin typeface="Cambria" panose="02040503050406030204" pitchFamily="18" charset="0"/>
              </a:rPr>
              <a:t>to</a:t>
            </a:r>
            <a:r>
              <a:rPr lang="tr-TR" dirty="0">
                <a:latin typeface="Cambria" panose="02040503050406030204" pitchFamily="18" charset="0"/>
              </a:rPr>
              <a:t> </a:t>
            </a:r>
            <a:r>
              <a:rPr lang="tr-TR" dirty="0" err="1">
                <a:latin typeface="Cambria" panose="02040503050406030204" pitchFamily="18" charset="0"/>
              </a:rPr>
              <a:t>Monopoly</a:t>
            </a:r>
            <a:endParaRPr lang="tr-TR" dirty="0">
              <a:latin typeface="Cambria" panose="02040503050406030204" pitchFamily="18" charset="0"/>
            </a:endParaRPr>
          </a:p>
        </p:txBody>
      </p:sp>
      <p:sp>
        <p:nvSpPr>
          <p:cNvPr id="2" name="TextBox 1"/>
          <p:cNvSpPr txBox="1"/>
          <p:nvPr/>
        </p:nvSpPr>
        <p:spPr>
          <a:xfrm>
            <a:off x="0" y="2325200"/>
            <a:ext cx="3199696" cy="1754327"/>
          </a:xfrm>
          <a:prstGeom prst="rect">
            <a:avLst/>
          </a:prstGeom>
          <a:noFill/>
        </p:spPr>
        <p:txBody>
          <a:bodyPr wrap="square" rtlCol="0">
            <a:spAutoFit/>
          </a:bodyPr>
          <a:lstStyle/>
          <a:p>
            <a:r>
              <a:rPr lang="tr-TR" b="1" u="sng" dirty="0">
                <a:solidFill>
                  <a:srgbClr val="FF0000"/>
                </a:solidFill>
                <a:latin typeface="Cambria" panose="02040503050406030204" pitchFamily="18" charset="0"/>
              </a:rPr>
              <a:t>Tam Rekabet</a:t>
            </a:r>
          </a:p>
          <a:p>
            <a:r>
              <a:rPr lang="tr-TR" dirty="0">
                <a:latin typeface="Cambria" panose="02040503050406030204" pitchFamily="18" charset="0"/>
              </a:rPr>
              <a:t>Tüketici Fazlası: A+B+C</a:t>
            </a:r>
          </a:p>
          <a:p>
            <a:r>
              <a:rPr lang="tr-TR" dirty="0">
                <a:latin typeface="Cambria" panose="02040503050406030204" pitchFamily="18" charset="0"/>
              </a:rPr>
              <a:t>Üretici Fazlası: D+E</a:t>
            </a:r>
          </a:p>
          <a:p>
            <a:r>
              <a:rPr lang="tr-TR" dirty="0">
                <a:latin typeface="Cambria" panose="02040503050406030204" pitchFamily="18" charset="0"/>
              </a:rPr>
              <a:t>Toplam: A+B+C+D+E</a:t>
            </a:r>
          </a:p>
          <a:p>
            <a:r>
              <a:rPr lang="tr-TR" dirty="0">
                <a:latin typeface="Cambria" panose="02040503050406030204" pitchFamily="18" charset="0"/>
              </a:rPr>
              <a:t>Kayıp: 0</a:t>
            </a:r>
          </a:p>
          <a:p>
            <a:endParaRPr lang="tr-TR" dirty="0">
              <a:latin typeface="Cambria" panose="02040503050406030204" pitchFamily="18" charset="0"/>
            </a:endParaRPr>
          </a:p>
        </p:txBody>
      </p:sp>
      <p:sp>
        <p:nvSpPr>
          <p:cNvPr id="20" name="TextBox 19"/>
          <p:cNvSpPr txBox="1"/>
          <p:nvPr/>
        </p:nvSpPr>
        <p:spPr>
          <a:xfrm>
            <a:off x="8528051" y="3853115"/>
            <a:ext cx="3199696" cy="1754327"/>
          </a:xfrm>
          <a:prstGeom prst="rect">
            <a:avLst/>
          </a:prstGeom>
          <a:noFill/>
        </p:spPr>
        <p:txBody>
          <a:bodyPr wrap="square" rtlCol="0">
            <a:spAutoFit/>
          </a:bodyPr>
          <a:lstStyle/>
          <a:p>
            <a:r>
              <a:rPr lang="tr-TR" b="1" u="sng" dirty="0">
                <a:solidFill>
                  <a:srgbClr val="FF0000"/>
                </a:solidFill>
                <a:latin typeface="Cambria" panose="02040503050406030204" pitchFamily="18" charset="0"/>
              </a:rPr>
              <a:t>Tekel</a:t>
            </a:r>
          </a:p>
          <a:p>
            <a:r>
              <a:rPr lang="tr-TR" dirty="0">
                <a:latin typeface="Cambria" panose="02040503050406030204" pitchFamily="18" charset="0"/>
              </a:rPr>
              <a:t>Tüketici Fazlası: B</a:t>
            </a:r>
          </a:p>
          <a:p>
            <a:r>
              <a:rPr lang="tr-TR" dirty="0">
                <a:latin typeface="Cambria" panose="02040503050406030204" pitchFamily="18" charset="0"/>
              </a:rPr>
              <a:t>Üretici Fazlası: D+A</a:t>
            </a:r>
          </a:p>
          <a:p>
            <a:r>
              <a:rPr lang="tr-TR" dirty="0">
                <a:latin typeface="Cambria" panose="02040503050406030204" pitchFamily="18" charset="0"/>
              </a:rPr>
              <a:t>Toplam: A+B+D</a:t>
            </a:r>
          </a:p>
          <a:p>
            <a:r>
              <a:rPr lang="tr-TR" dirty="0">
                <a:latin typeface="Cambria" panose="02040503050406030204" pitchFamily="18" charset="0"/>
              </a:rPr>
              <a:t>Kayıp: C+E</a:t>
            </a:r>
          </a:p>
          <a:p>
            <a:endParaRPr lang="tr-TR" dirty="0">
              <a:latin typeface="Cambria" panose="02040503050406030204" pitchFamily="18" charset="0"/>
            </a:endParaRPr>
          </a:p>
        </p:txBody>
      </p:sp>
      <p:sp>
        <p:nvSpPr>
          <p:cNvPr id="21" name="Rectangle 20">
            <a:extLst>
              <a:ext uri="{FF2B5EF4-FFF2-40B4-BE49-F238E27FC236}">
                <a16:creationId xmlns:a16="http://schemas.microsoft.com/office/drawing/2014/main" id="{06154240-B3AD-0541-A177-59AD0E73B381}"/>
              </a:ext>
            </a:extLst>
          </p:cNvPr>
          <p:cNvSpPr/>
          <p:nvPr/>
        </p:nvSpPr>
        <p:spPr>
          <a:xfrm>
            <a:off x="4114564" y="1046278"/>
            <a:ext cx="2628914" cy="1294865"/>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r>
              <a:rPr lang="tr-TR" b="1" dirty="0">
                <a:latin typeface="Cambria"/>
                <a:ea typeface="ＭＳ 明朝"/>
                <a:cs typeface="Cambria"/>
              </a:rPr>
              <a:t>Tüketici fazlasının tekele aktarılan kısmı</a:t>
            </a:r>
          </a:p>
        </p:txBody>
      </p:sp>
      <p:sp>
        <p:nvSpPr>
          <p:cNvPr id="22" name="Rectangle 21">
            <a:extLst>
              <a:ext uri="{FF2B5EF4-FFF2-40B4-BE49-F238E27FC236}">
                <a16:creationId xmlns:a16="http://schemas.microsoft.com/office/drawing/2014/main" id="{9AECC911-A26F-D848-8128-62BFF2D5F3F9}"/>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
        <p:nvSpPr>
          <p:cNvPr id="23" name="Rectangle 22">
            <a:extLst>
              <a:ext uri="{FF2B5EF4-FFF2-40B4-BE49-F238E27FC236}">
                <a16:creationId xmlns:a16="http://schemas.microsoft.com/office/drawing/2014/main" id="{1774E47B-84B8-4740-81F0-3F5A3423B952}"/>
              </a:ext>
            </a:extLst>
          </p:cNvPr>
          <p:cNvSpPr/>
          <p:nvPr/>
        </p:nvSpPr>
        <p:spPr>
          <a:xfrm>
            <a:off x="7088962" y="2819095"/>
            <a:ext cx="2891805" cy="80400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Tekel nedeniyle oluşan kayıp</a:t>
            </a:r>
          </a:p>
        </p:txBody>
      </p:sp>
      <p:sp>
        <p:nvSpPr>
          <p:cNvPr id="24" name="Rectangle 23">
            <a:extLst>
              <a:ext uri="{FF2B5EF4-FFF2-40B4-BE49-F238E27FC236}">
                <a16:creationId xmlns:a16="http://schemas.microsoft.com/office/drawing/2014/main" id="{947687B9-900B-A14A-A365-770E1A9C79E2}"/>
              </a:ext>
            </a:extLst>
          </p:cNvPr>
          <p:cNvSpPr/>
          <p:nvPr/>
        </p:nvSpPr>
        <p:spPr>
          <a:xfrm>
            <a:off x="2078386" y="1465114"/>
            <a:ext cx="1114916"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25" name="Rectangle 24">
            <a:extLst>
              <a:ext uri="{FF2B5EF4-FFF2-40B4-BE49-F238E27FC236}">
                <a16:creationId xmlns:a16="http://schemas.microsoft.com/office/drawing/2014/main" id="{093F6A4F-7A0A-3549-8FB3-8A9E42F4A2C6}"/>
              </a:ext>
            </a:extLst>
          </p:cNvPr>
          <p:cNvSpPr/>
          <p:nvPr/>
        </p:nvSpPr>
        <p:spPr>
          <a:xfrm>
            <a:off x="6603862" y="6382200"/>
            <a:ext cx="1975142" cy="41258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p>
        </p:txBody>
      </p:sp>
    </p:spTree>
    <p:extLst>
      <p:ext uri="{BB962C8B-B14F-4D97-AF65-F5344CB8AC3E}">
        <p14:creationId xmlns:p14="http://schemas.microsoft.com/office/powerpoint/2010/main" val="131377486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left)">
                                      <p:cBhvr>
                                        <p:cTn id="12" dur="1000"/>
                                        <p:tgtEl>
                                          <p:spTgt spid="1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1000"/>
                                        <p:tgtEl>
                                          <p:spTgt spid="11"/>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down)">
                                      <p:cBhvr>
                                        <p:cTn id="22" dur="1000"/>
                                        <p:tgtEl>
                                          <p:spTgt spid="1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down)">
                                      <p:cBhvr>
                                        <p:cTn id="27" dur="1000"/>
                                        <p:tgtEl>
                                          <p:spTgt spid="14"/>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wipe(down)">
                                      <p:cBhvr>
                                        <p:cTn id="32" dur="1000"/>
                                        <p:tgtEl>
                                          <p:spTgt spid="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6434" name="Picture 2" descr="11_PRINECOMI_CH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2791" y="856490"/>
            <a:ext cx="7118604" cy="598255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3" name="TextBox 2"/>
          <p:cNvSpPr txBox="1"/>
          <p:nvPr/>
        </p:nvSpPr>
        <p:spPr>
          <a:xfrm>
            <a:off x="2857874" y="0"/>
            <a:ext cx="5786329" cy="769441"/>
          </a:xfrm>
          <a:prstGeom prst="rect">
            <a:avLst/>
          </a:prstGeom>
          <a:noFill/>
        </p:spPr>
        <p:txBody>
          <a:bodyPr wrap="none" rtlCol="0">
            <a:spAutoFit/>
          </a:bodyPr>
          <a:lstStyle/>
          <a:p>
            <a:pPr algn="ctr"/>
            <a:r>
              <a:rPr lang="tr-TR" sz="4400" b="1" dirty="0">
                <a:latin typeface="Cambria" panose="02040503050406030204" pitchFamily="18" charset="0"/>
              </a:rPr>
              <a:t>Tam Rekabetçi Piyasa</a:t>
            </a:r>
          </a:p>
        </p:txBody>
      </p:sp>
      <p:sp>
        <p:nvSpPr>
          <p:cNvPr id="4" name="Rectangle 3">
            <a:extLst>
              <a:ext uri="{FF2B5EF4-FFF2-40B4-BE49-F238E27FC236}">
                <a16:creationId xmlns:a16="http://schemas.microsoft.com/office/drawing/2014/main" id="{3FECC8CC-0191-E647-BF5D-C05F55AC57E4}"/>
              </a:ext>
            </a:extLst>
          </p:cNvPr>
          <p:cNvSpPr/>
          <p:nvPr/>
        </p:nvSpPr>
        <p:spPr>
          <a:xfrm>
            <a:off x="1810767" y="963310"/>
            <a:ext cx="1226408"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5" name="Rectangle 4">
            <a:extLst>
              <a:ext uri="{FF2B5EF4-FFF2-40B4-BE49-F238E27FC236}">
                <a16:creationId xmlns:a16="http://schemas.microsoft.com/office/drawing/2014/main" id="{5A582F06-7DE9-184A-8C84-DBD2D72CDADD}"/>
              </a:ext>
            </a:extLst>
          </p:cNvPr>
          <p:cNvSpPr/>
          <p:nvPr/>
        </p:nvSpPr>
        <p:spPr>
          <a:xfrm>
            <a:off x="7636129" y="6115802"/>
            <a:ext cx="1226408" cy="60406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p>
        </p:txBody>
      </p:sp>
      <p:sp>
        <p:nvSpPr>
          <p:cNvPr id="6" name="Rectangle 5">
            <a:extLst>
              <a:ext uri="{FF2B5EF4-FFF2-40B4-BE49-F238E27FC236}">
                <a16:creationId xmlns:a16="http://schemas.microsoft.com/office/drawing/2014/main" id="{1C22D4DF-3B6D-2F41-A86D-3E7EACD993DE}"/>
              </a:ext>
            </a:extLst>
          </p:cNvPr>
          <p:cNvSpPr/>
          <p:nvPr/>
        </p:nvSpPr>
        <p:spPr>
          <a:xfrm>
            <a:off x="4403390" y="1566482"/>
            <a:ext cx="2389922" cy="453842"/>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Tüketici Fazlası</a:t>
            </a:r>
          </a:p>
        </p:txBody>
      </p:sp>
      <p:sp>
        <p:nvSpPr>
          <p:cNvPr id="7" name="Rectangle 6">
            <a:extLst>
              <a:ext uri="{FF2B5EF4-FFF2-40B4-BE49-F238E27FC236}">
                <a16:creationId xmlns:a16="http://schemas.microsoft.com/office/drawing/2014/main" id="{7CC40F29-6121-574C-B98E-84C3DCAB7F62}"/>
              </a:ext>
            </a:extLst>
          </p:cNvPr>
          <p:cNvSpPr/>
          <p:nvPr/>
        </p:nvSpPr>
        <p:spPr>
          <a:xfrm>
            <a:off x="3607936" y="5042295"/>
            <a:ext cx="2389922" cy="453842"/>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Üretici Fazlası</a:t>
            </a:r>
          </a:p>
        </p:txBody>
      </p:sp>
      <p:sp>
        <p:nvSpPr>
          <p:cNvPr id="8" name="Rectangle 7">
            <a:extLst>
              <a:ext uri="{FF2B5EF4-FFF2-40B4-BE49-F238E27FC236}">
                <a16:creationId xmlns:a16="http://schemas.microsoft.com/office/drawing/2014/main" id="{3F0484BB-8E7F-144F-8F18-0BCA9F736BB8}"/>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Tree>
    <p:extLst>
      <p:ext uri="{BB962C8B-B14F-4D97-AF65-F5344CB8AC3E}">
        <p14:creationId xmlns:p14="http://schemas.microsoft.com/office/powerpoint/2010/main" val="34139085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7458" name="Picture 2" descr="12_PRINECOMI_CH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84607" y="868682"/>
            <a:ext cx="6932676" cy="595137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6" name="TextBox 5"/>
          <p:cNvSpPr txBox="1"/>
          <p:nvPr/>
        </p:nvSpPr>
        <p:spPr>
          <a:xfrm>
            <a:off x="3747581" y="0"/>
            <a:ext cx="3814250" cy="769441"/>
          </a:xfrm>
          <a:prstGeom prst="rect">
            <a:avLst/>
          </a:prstGeom>
          <a:noFill/>
        </p:spPr>
        <p:txBody>
          <a:bodyPr wrap="none" rtlCol="0">
            <a:spAutoFit/>
          </a:bodyPr>
          <a:lstStyle/>
          <a:p>
            <a:pPr algn="ctr"/>
            <a:r>
              <a:rPr lang="tr-TR" sz="4400" b="1" dirty="0">
                <a:latin typeface="Cambria" panose="02040503050406030204" pitchFamily="18" charset="0"/>
              </a:rPr>
              <a:t>Tekel Piyasası</a:t>
            </a:r>
          </a:p>
        </p:txBody>
      </p:sp>
      <p:sp>
        <p:nvSpPr>
          <p:cNvPr id="4" name="Rectangle 3">
            <a:extLst>
              <a:ext uri="{FF2B5EF4-FFF2-40B4-BE49-F238E27FC236}">
                <a16:creationId xmlns:a16="http://schemas.microsoft.com/office/drawing/2014/main" id="{04F5246D-8409-1C43-B605-1DE8C6F454C7}"/>
              </a:ext>
            </a:extLst>
          </p:cNvPr>
          <p:cNvSpPr/>
          <p:nvPr/>
        </p:nvSpPr>
        <p:spPr>
          <a:xfrm>
            <a:off x="7546921" y="6126953"/>
            <a:ext cx="1226408" cy="60406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p>
        </p:txBody>
      </p:sp>
      <p:sp>
        <p:nvSpPr>
          <p:cNvPr id="5" name="Rectangle 4">
            <a:extLst>
              <a:ext uri="{FF2B5EF4-FFF2-40B4-BE49-F238E27FC236}">
                <a16:creationId xmlns:a16="http://schemas.microsoft.com/office/drawing/2014/main" id="{9B2DD028-B833-FD4D-9DAB-E013CE3928D7}"/>
              </a:ext>
            </a:extLst>
          </p:cNvPr>
          <p:cNvSpPr/>
          <p:nvPr/>
        </p:nvSpPr>
        <p:spPr>
          <a:xfrm>
            <a:off x="1820927" y="942990"/>
            <a:ext cx="1226408"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7" name="Rectangle 6">
            <a:extLst>
              <a:ext uri="{FF2B5EF4-FFF2-40B4-BE49-F238E27FC236}">
                <a16:creationId xmlns:a16="http://schemas.microsoft.com/office/drawing/2014/main" id="{1935EF43-F49B-C94A-9E4E-3D17141597FE}"/>
              </a:ext>
            </a:extLst>
          </p:cNvPr>
          <p:cNvSpPr/>
          <p:nvPr/>
        </p:nvSpPr>
        <p:spPr>
          <a:xfrm>
            <a:off x="3399780" y="1443821"/>
            <a:ext cx="2389922" cy="453842"/>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Tüketici Fazlası</a:t>
            </a:r>
          </a:p>
        </p:txBody>
      </p:sp>
      <p:sp>
        <p:nvSpPr>
          <p:cNvPr id="10" name="Rectangle 9">
            <a:extLst>
              <a:ext uri="{FF2B5EF4-FFF2-40B4-BE49-F238E27FC236}">
                <a16:creationId xmlns:a16="http://schemas.microsoft.com/office/drawing/2014/main" id="{80CBC184-3BD3-1649-B18B-C6F56D2C3967}"/>
              </a:ext>
            </a:extLst>
          </p:cNvPr>
          <p:cNvSpPr/>
          <p:nvPr/>
        </p:nvSpPr>
        <p:spPr>
          <a:xfrm>
            <a:off x="3660026" y="5168290"/>
            <a:ext cx="1349049" cy="80400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Üretici Fazlası</a:t>
            </a:r>
          </a:p>
        </p:txBody>
      </p:sp>
      <p:sp>
        <p:nvSpPr>
          <p:cNvPr id="11" name="Rectangle 10">
            <a:extLst>
              <a:ext uri="{FF2B5EF4-FFF2-40B4-BE49-F238E27FC236}">
                <a16:creationId xmlns:a16="http://schemas.microsoft.com/office/drawing/2014/main" id="{4AD14115-37DD-6649-947D-355A7EA53D0D}"/>
              </a:ext>
            </a:extLst>
          </p:cNvPr>
          <p:cNvSpPr/>
          <p:nvPr/>
        </p:nvSpPr>
        <p:spPr>
          <a:xfrm>
            <a:off x="4420881" y="2085576"/>
            <a:ext cx="2172656" cy="54914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r>
              <a:rPr lang="tr-TR" b="1" dirty="0">
                <a:latin typeface="Cambria"/>
                <a:ea typeface="ＭＳ 明朝"/>
                <a:cs typeface="Cambria"/>
              </a:rPr>
              <a:t>Kayıp</a:t>
            </a:r>
          </a:p>
        </p:txBody>
      </p:sp>
      <p:sp>
        <p:nvSpPr>
          <p:cNvPr id="12" name="Rectangle 11">
            <a:extLst>
              <a:ext uri="{FF2B5EF4-FFF2-40B4-BE49-F238E27FC236}">
                <a16:creationId xmlns:a16="http://schemas.microsoft.com/office/drawing/2014/main" id="{77AF4EE0-A787-3F41-9E84-58255C004D27}"/>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Tree>
    <p:extLst>
      <p:ext uri="{BB962C8B-B14F-4D97-AF65-F5344CB8AC3E}">
        <p14:creationId xmlns:p14="http://schemas.microsoft.com/office/powerpoint/2010/main" val="3921879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Title 1"/>
          <p:cNvSpPr>
            <a:spLocks noGrp="1"/>
          </p:cNvSpPr>
          <p:nvPr>
            <p:ph type="title"/>
          </p:nvPr>
        </p:nvSpPr>
        <p:spPr>
          <a:xfrm>
            <a:off x="609600" y="1"/>
            <a:ext cx="10972800" cy="1527175"/>
          </a:xfrm>
        </p:spPr>
        <p:txBody>
          <a:bodyPr/>
          <a:lstStyle/>
          <a:p>
            <a:r>
              <a:rPr lang="tr-TR" b="1" dirty="0">
                <a:ea typeface="MS PGothic" charset="0"/>
              </a:rPr>
              <a:t>Uzun-Dönem Maliyetleri</a:t>
            </a:r>
          </a:p>
        </p:txBody>
      </p:sp>
      <p:sp>
        <p:nvSpPr>
          <p:cNvPr id="39939" name="Content Placeholder 2"/>
          <p:cNvSpPr>
            <a:spLocks noGrp="1"/>
          </p:cNvSpPr>
          <p:nvPr>
            <p:ph idx="1"/>
          </p:nvPr>
        </p:nvSpPr>
        <p:spPr>
          <a:xfrm>
            <a:off x="444501" y="1670050"/>
            <a:ext cx="11554884" cy="4895850"/>
          </a:xfrm>
        </p:spPr>
        <p:txBody>
          <a:bodyPr/>
          <a:lstStyle/>
          <a:p>
            <a:pPr eaLnBrk="1" hangingPunct="1"/>
            <a:r>
              <a:rPr lang="tr-TR" sz="2800" dirty="0">
                <a:ea typeface="MS PGothic" charset="0"/>
              </a:rPr>
              <a:t>Ölçek Ekonomileri (</a:t>
            </a:r>
            <a:r>
              <a:rPr lang="tr-TR" sz="2800" dirty="0" err="1">
                <a:ea typeface="MS PGothic" charset="0"/>
              </a:rPr>
              <a:t>Economies</a:t>
            </a:r>
            <a:r>
              <a:rPr lang="tr-TR" sz="2800" dirty="0">
                <a:ea typeface="MS PGothic" charset="0"/>
              </a:rPr>
              <a:t> of </a:t>
            </a:r>
            <a:r>
              <a:rPr lang="tr-TR" sz="2800" dirty="0" err="1">
                <a:ea typeface="MS PGothic" charset="0"/>
              </a:rPr>
              <a:t>Scale</a:t>
            </a:r>
            <a:r>
              <a:rPr lang="tr-TR" sz="2800" dirty="0">
                <a:ea typeface="MS PGothic" charset="0"/>
              </a:rPr>
              <a:t>)</a:t>
            </a:r>
          </a:p>
          <a:p>
            <a:pPr lvl="1" eaLnBrk="1" hangingPunct="1"/>
            <a:r>
              <a:rPr lang="tr-TR" sz="2400" dirty="0">
                <a:ea typeface="MS PGothic" charset="0"/>
              </a:rPr>
              <a:t>Üretim arttıkça ATC düşer.</a:t>
            </a:r>
          </a:p>
          <a:p>
            <a:pPr lvl="1" eaLnBrk="1" hangingPunct="1"/>
            <a:r>
              <a:rPr lang="tr-TR" sz="2400" dirty="0">
                <a:ea typeface="MS PGothic" charset="0"/>
              </a:rPr>
              <a:t>Büyük bir firma küçük firmaya göre daha etkindir.</a:t>
            </a:r>
          </a:p>
          <a:p>
            <a:pPr eaLnBrk="1" hangingPunct="1"/>
            <a:r>
              <a:rPr lang="tr-TR" sz="2800" dirty="0">
                <a:ea typeface="MS PGothic" charset="0"/>
              </a:rPr>
              <a:t>Negatif Ölçek Ekonomileri (</a:t>
            </a:r>
            <a:r>
              <a:rPr lang="tr-TR" sz="2800" dirty="0" err="1">
                <a:ea typeface="MS PGothic" charset="0"/>
              </a:rPr>
              <a:t>Diseconomies</a:t>
            </a:r>
            <a:r>
              <a:rPr lang="tr-TR" sz="2800" dirty="0">
                <a:ea typeface="MS PGothic" charset="0"/>
              </a:rPr>
              <a:t> of </a:t>
            </a:r>
            <a:r>
              <a:rPr lang="tr-TR" sz="2800" dirty="0" err="1">
                <a:ea typeface="MS PGothic" charset="0"/>
              </a:rPr>
              <a:t>Scale</a:t>
            </a:r>
            <a:r>
              <a:rPr lang="tr-TR" sz="2800" dirty="0">
                <a:ea typeface="MS PGothic" charset="0"/>
              </a:rPr>
              <a:t>)</a:t>
            </a:r>
          </a:p>
          <a:p>
            <a:pPr lvl="1" eaLnBrk="1" hangingPunct="1"/>
            <a:r>
              <a:rPr lang="tr-TR" sz="2400" dirty="0">
                <a:ea typeface="MS PGothic" charset="0"/>
              </a:rPr>
              <a:t>Üretim arttıkça ATC düşer.</a:t>
            </a:r>
          </a:p>
          <a:p>
            <a:pPr lvl="1" eaLnBrk="1" hangingPunct="1"/>
            <a:r>
              <a:rPr lang="tr-TR" sz="2400" dirty="0">
                <a:ea typeface="MS PGothic" charset="0"/>
              </a:rPr>
              <a:t>Çok büyük bir firmanın ek yönetim, koordinasyon ve lojistik giderleriyle ilgilenmesi gerekir.</a:t>
            </a:r>
          </a:p>
          <a:p>
            <a:pPr eaLnBrk="1" hangingPunct="1"/>
            <a:r>
              <a:rPr lang="tr-TR" sz="2800" dirty="0">
                <a:ea typeface="MS PGothic" charset="0"/>
              </a:rPr>
              <a:t>Ölçeğe Göre Sabit Getiri (</a:t>
            </a:r>
            <a:r>
              <a:rPr lang="tr-TR" sz="2800" dirty="0" err="1">
                <a:ea typeface="MS PGothic" charset="0"/>
              </a:rPr>
              <a:t>Constant</a:t>
            </a:r>
            <a:r>
              <a:rPr lang="tr-TR" sz="2800" dirty="0">
                <a:ea typeface="MS PGothic" charset="0"/>
              </a:rPr>
              <a:t> </a:t>
            </a:r>
            <a:r>
              <a:rPr lang="tr-TR" sz="2800" dirty="0" err="1">
                <a:ea typeface="MS PGothic" charset="0"/>
              </a:rPr>
              <a:t>Returns</a:t>
            </a:r>
            <a:r>
              <a:rPr lang="tr-TR" sz="2800" dirty="0">
                <a:ea typeface="MS PGothic" charset="0"/>
              </a:rPr>
              <a:t> </a:t>
            </a:r>
            <a:r>
              <a:rPr lang="tr-TR" sz="2800" dirty="0" err="1">
                <a:ea typeface="MS PGothic" charset="0"/>
              </a:rPr>
              <a:t>to</a:t>
            </a:r>
            <a:r>
              <a:rPr lang="tr-TR" sz="2800" dirty="0">
                <a:ea typeface="MS PGothic" charset="0"/>
              </a:rPr>
              <a:t> </a:t>
            </a:r>
            <a:r>
              <a:rPr lang="tr-TR" sz="2800" dirty="0" err="1">
                <a:ea typeface="MS PGothic" charset="0"/>
              </a:rPr>
              <a:t>Scale</a:t>
            </a:r>
            <a:r>
              <a:rPr lang="tr-TR" sz="2800" dirty="0">
                <a:ea typeface="MS PGothic" charset="0"/>
              </a:rPr>
              <a:t>)</a:t>
            </a:r>
          </a:p>
          <a:p>
            <a:pPr lvl="1" eaLnBrk="1" hangingPunct="1"/>
            <a:r>
              <a:rPr lang="tr-TR" sz="2400" dirty="0">
                <a:ea typeface="MS PGothic" charset="0"/>
              </a:rPr>
              <a:t>Üretim arttıkça ATC değişmez</a:t>
            </a:r>
            <a:r>
              <a:rPr lang="tr-TR" altLang="ja-JP" sz="2400" dirty="0">
                <a:ea typeface="MS PGothic" charset="0"/>
              </a:rPr>
              <a:t>.</a:t>
            </a:r>
          </a:p>
          <a:p>
            <a:pPr lvl="1" eaLnBrk="1" hangingPunct="1"/>
            <a:r>
              <a:rPr lang="tr-TR" sz="2400" dirty="0">
                <a:ea typeface="MS PGothic" charset="0"/>
              </a:rPr>
              <a:t>Kordon adlı restoran yeni bir şube açıyor. Bundan önceki restoranlar gibi aynı seviyede L (emek) ve K (sermaye) gerektiriyor. </a:t>
            </a:r>
            <a:r>
              <a:rPr lang="tr-TR" sz="2400" dirty="0" err="1">
                <a:ea typeface="MS PGothic" charset="0"/>
              </a:rPr>
              <a:t>Q</a:t>
            </a:r>
            <a:r>
              <a:rPr lang="tr-TR" sz="2400" dirty="0">
                <a:ea typeface="MS PGothic" charset="0"/>
              </a:rPr>
              <a:t> (çıktı) da aynı oluyor.</a:t>
            </a:r>
          </a:p>
        </p:txBody>
      </p:sp>
    </p:spTree>
    <p:extLst>
      <p:ext uri="{BB962C8B-B14F-4D97-AF65-F5344CB8AC3E}">
        <p14:creationId xmlns:p14="http://schemas.microsoft.com/office/powerpoint/2010/main" val="36052833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9939">
                                            <p:txEl>
                                              <p:pRg st="1" end="1"/>
                                            </p:txEl>
                                          </p:spTgt>
                                        </p:tgtEl>
                                        <p:attrNameLst>
                                          <p:attrName>style.visibility</p:attrName>
                                        </p:attrNameLst>
                                      </p:cBhvr>
                                      <p:to>
                                        <p:strVal val="visible"/>
                                      </p:to>
                                    </p:set>
                                    <p:animEffect transition="in" filter="barn(inVertical)">
                                      <p:cBhvr>
                                        <p:cTn id="7" dur="500"/>
                                        <p:tgtEl>
                                          <p:spTgt spid="39939">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9939">
                                            <p:txEl>
                                              <p:pRg st="2" end="2"/>
                                            </p:txEl>
                                          </p:spTgt>
                                        </p:tgtEl>
                                        <p:attrNameLst>
                                          <p:attrName>style.visibility</p:attrName>
                                        </p:attrNameLst>
                                      </p:cBhvr>
                                      <p:to>
                                        <p:strVal val="visible"/>
                                      </p:to>
                                    </p:set>
                                    <p:animEffect transition="in" filter="barn(inVertical)">
                                      <p:cBhvr>
                                        <p:cTn id="10" dur="500"/>
                                        <p:tgtEl>
                                          <p:spTgt spid="39939">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39939">
                                            <p:txEl>
                                              <p:pRg st="4" end="4"/>
                                            </p:txEl>
                                          </p:spTgt>
                                        </p:tgtEl>
                                        <p:attrNameLst>
                                          <p:attrName>style.visibility</p:attrName>
                                        </p:attrNameLst>
                                      </p:cBhvr>
                                      <p:to>
                                        <p:strVal val="visible"/>
                                      </p:to>
                                    </p:set>
                                    <p:animEffect transition="in" filter="barn(inVertical)">
                                      <p:cBhvr>
                                        <p:cTn id="15" dur="500"/>
                                        <p:tgtEl>
                                          <p:spTgt spid="39939">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9939">
                                            <p:txEl>
                                              <p:pRg st="5" end="5"/>
                                            </p:txEl>
                                          </p:spTgt>
                                        </p:tgtEl>
                                        <p:attrNameLst>
                                          <p:attrName>style.visibility</p:attrName>
                                        </p:attrNameLst>
                                      </p:cBhvr>
                                      <p:to>
                                        <p:strVal val="visible"/>
                                      </p:to>
                                    </p:set>
                                    <p:animEffect transition="in" filter="barn(inVertical)">
                                      <p:cBhvr>
                                        <p:cTn id="18" dur="500"/>
                                        <p:tgtEl>
                                          <p:spTgt spid="39939">
                                            <p:txEl>
                                              <p:pRg st="5" end="5"/>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21" fill="hold" nodeType="clickEffect">
                                  <p:stCondLst>
                                    <p:cond delay="0"/>
                                  </p:stCondLst>
                                  <p:childTnLst>
                                    <p:set>
                                      <p:cBhvr>
                                        <p:cTn id="22" dur="1" fill="hold">
                                          <p:stCondLst>
                                            <p:cond delay="0"/>
                                          </p:stCondLst>
                                        </p:cTn>
                                        <p:tgtEl>
                                          <p:spTgt spid="39939">
                                            <p:txEl>
                                              <p:pRg st="7" end="7"/>
                                            </p:txEl>
                                          </p:spTgt>
                                        </p:tgtEl>
                                        <p:attrNameLst>
                                          <p:attrName>style.visibility</p:attrName>
                                        </p:attrNameLst>
                                      </p:cBhvr>
                                      <p:to>
                                        <p:strVal val="visible"/>
                                      </p:to>
                                    </p:set>
                                    <p:animEffect transition="in" filter="barn(inVertical)">
                                      <p:cBhvr>
                                        <p:cTn id="23" dur="500"/>
                                        <p:tgtEl>
                                          <p:spTgt spid="39939">
                                            <p:txEl>
                                              <p:pRg st="7" end="7"/>
                                            </p:txEl>
                                          </p:spTgt>
                                        </p:tgtEl>
                                      </p:cBhvr>
                                    </p:animEffect>
                                  </p:childTnLst>
                                </p:cTn>
                              </p:par>
                              <p:par>
                                <p:cTn id="24" presetID="16" presetClass="entr" presetSubtype="21" fill="hold" nodeType="withEffect">
                                  <p:stCondLst>
                                    <p:cond delay="0"/>
                                  </p:stCondLst>
                                  <p:childTnLst>
                                    <p:set>
                                      <p:cBhvr>
                                        <p:cTn id="25" dur="1" fill="hold">
                                          <p:stCondLst>
                                            <p:cond delay="0"/>
                                          </p:stCondLst>
                                        </p:cTn>
                                        <p:tgtEl>
                                          <p:spTgt spid="39939">
                                            <p:txEl>
                                              <p:pRg st="8" end="8"/>
                                            </p:txEl>
                                          </p:spTgt>
                                        </p:tgtEl>
                                        <p:attrNameLst>
                                          <p:attrName>style.visibility</p:attrName>
                                        </p:attrNameLst>
                                      </p:cBhvr>
                                      <p:to>
                                        <p:strVal val="visible"/>
                                      </p:to>
                                    </p:set>
                                    <p:animEffect transition="in" filter="barn(inVertical)">
                                      <p:cBhvr>
                                        <p:cTn id="26" dur="500"/>
                                        <p:tgtEl>
                                          <p:spTgt spid="3993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p:cNvSpPr>
            <a:spLocks noGrp="1"/>
          </p:cNvSpPr>
          <p:nvPr>
            <p:ph type="title"/>
          </p:nvPr>
        </p:nvSpPr>
        <p:spPr>
          <a:xfrm>
            <a:off x="1981200" y="11"/>
            <a:ext cx="8567854" cy="1527175"/>
          </a:xfrm>
        </p:spPr>
        <p:txBody>
          <a:bodyPr/>
          <a:lstStyle/>
          <a:p>
            <a:r>
              <a:rPr lang="tr-TR" altLang="en-US" b="1" dirty="0"/>
              <a:t>Tam Rekabetçi vs. Tekelci Piyasa</a:t>
            </a:r>
          </a:p>
        </p:txBody>
      </p:sp>
      <p:sp>
        <p:nvSpPr>
          <p:cNvPr id="24579" name="Content Placeholder 2"/>
          <p:cNvSpPr>
            <a:spLocks noGrp="1"/>
          </p:cNvSpPr>
          <p:nvPr>
            <p:ph idx="1"/>
          </p:nvPr>
        </p:nvSpPr>
        <p:spPr>
          <a:xfrm>
            <a:off x="1981200" y="1649413"/>
            <a:ext cx="8229600" cy="5019016"/>
          </a:xfrm>
        </p:spPr>
        <p:txBody>
          <a:bodyPr/>
          <a:lstStyle/>
          <a:p>
            <a:r>
              <a:rPr lang="tr-TR" altLang="en-US" sz="3200" dirty="0"/>
              <a:t>Çıktı (miktar)</a:t>
            </a:r>
          </a:p>
          <a:p>
            <a:pPr lvl="1"/>
            <a:r>
              <a:rPr lang="tr-TR" altLang="en-US" sz="2800" dirty="0" err="1"/>
              <a:t>Q</a:t>
            </a:r>
            <a:r>
              <a:rPr lang="tr-TR" altLang="en-US" sz="2800" baseline="-25000" dirty="0" err="1"/>
              <a:t>Tekel</a:t>
            </a:r>
            <a:r>
              <a:rPr lang="tr-TR" altLang="en-US" sz="2800" dirty="0"/>
              <a:t> &lt; </a:t>
            </a:r>
            <a:r>
              <a:rPr lang="tr-TR" altLang="en-US" sz="2800" dirty="0" err="1"/>
              <a:t>Q</a:t>
            </a:r>
            <a:r>
              <a:rPr lang="tr-TR" altLang="en-US" sz="2800" baseline="-25000" dirty="0" err="1"/>
              <a:t>Tam</a:t>
            </a:r>
            <a:r>
              <a:rPr lang="tr-TR" altLang="en-US" sz="2800" baseline="-25000" dirty="0"/>
              <a:t> Rekabet</a:t>
            </a:r>
          </a:p>
          <a:p>
            <a:pPr marL="0" indent="0">
              <a:buNone/>
            </a:pPr>
            <a:endParaRPr lang="tr-TR" altLang="en-US" sz="3200" dirty="0"/>
          </a:p>
          <a:p>
            <a:r>
              <a:rPr lang="tr-TR" altLang="en-US" sz="3200" dirty="0"/>
              <a:t>Fiyat</a:t>
            </a:r>
          </a:p>
          <a:p>
            <a:pPr lvl="1"/>
            <a:r>
              <a:rPr lang="tr-TR" altLang="en-US" sz="2800" dirty="0" err="1"/>
              <a:t>P</a:t>
            </a:r>
            <a:r>
              <a:rPr lang="tr-TR" altLang="en-US" sz="2800" baseline="-25000" dirty="0" err="1"/>
              <a:t>Tam</a:t>
            </a:r>
            <a:r>
              <a:rPr lang="tr-TR" altLang="en-US" sz="2800" baseline="-25000" dirty="0"/>
              <a:t> Rekabet</a:t>
            </a:r>
            <a:r>
              <a:rPr lang="tr-TR" altLang="en-US" sz="2800" dirty="0"/>
              <a:t>  &lt; </a:t>
            </a:r>
            <a:r>
              <a:rPr lang="tr-TR" altLang="en-US" sz="2800" dirty="0" err="1"/>
              <a:t>P</a:t>
            </a:r>
            <a:r>
              <a:rPr lang="tr-TR" altLang="en-US" sz="2800" baseline="-25000" dirty="0" err="1"/>
              <a:t>Tekel</a:t>
            </a:r>
            <a:endParaRPr lang="tr-TR" altLang="en-US" sz="2800" baseline="-25000" dirty="0"/>
          </a:p>
          <a:p>
            <a:endParaRPr lang="tr-TR" altLang="en-US" sz="3200" dirty="0"/>
          </a:p>
          <a:p>
            <a:r>
              <a:rPr lang="tr-TR" altLang="en-US" sz="3200" dirty="0"/>
              <a:t>Kayıp</a:t>
            </a:r>
          </a:p>
          <a:p>
            <a:pPr lvl="1"/>
            <a:r>
              <a:rPr lang="tr-TR" altLang="en-US" sz="2800" dirty="0" err="1"/>
              <a:t>Kayıp</a:t>
            </a:r>
            <a:r>
              <a:rPr lang="tr-TR" altLang="en-US" sz="2800" baseline="-25000" dirty="0" err="1"/>
              <a:t>Tekel</a:t>
            </a:r>
            <a:r>
              <a:rPr lang="tr-TR" altLang="en-US" sz="2800" dirty="0"/>
              <a:t> &gt; 0</a:t>
            </a:r>
          </a:p>
          <a:p>
            <a:pPr lvl="1"/>
            <a:r>
              <a:rPr lang="tr-TR" altLang="en-US" sz="2800" dirty="0" err="1"/>
              <a:t>Kayıp</a:t>
            </a:r>
            <a:r>
              <a:rPr lang="tr-TR" altLang="en-US" sz="2800" baseline="-25000" dirty="0" err="1"/>
              <a:t>Tam</a:t>
            </a:r>
            <a:r>
              <a:rPr lang="tr-TR" altLang="en-US" sz="2800" baseline="-25000" dirty="0"/>
              <a:t> Rekabet</a:t>
            </a:r>
            <a:r>
              <a:rPr lang="tr-TR" altLang="en-US" sz="2800" dirty="0"/>
              <a:t> = 0</a:t>
            </a:r>
          </a:p>
        </p:txBody>
      </p:sp>
    </p:spTree>
    <p:extLst>
      <p:ext uri="{BB962C8B-B14F-4D97-AF65-F5344CB8AC3E}">
        <p14:creationId xmlns:p14="http://schemas.microsoft.com/office/powerpoint/2010/main" val="261952378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4579">
                                            <p:txEl>
                                              <p:pRg st="1" end="1"/>
                                            </p:txEl>
                                          </p:spTgt>
                                        </p:tgtEl>
                                        <p:attrNameLst>
                                          <p:attrName>style.visibility</p:attrName>
                                        </p:attrNameLst>
                                      </p:cBhvr>
                                      <p:to>
                                        <p:strVal val="visible"/>
                                      </p:to>
                                    </p:set>
                                    <p:animEffect transition="in" filter="barn(inVertical)">
                                      <p:cBhvr>
                                        <p:cTn id="7" dur="500"/>
                                        <p:tgtEl>
                                          <p:spTgt spid="24579">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24579">
                                            <p:txEl>
                                              <p:pRg st="4" end="4"/>
                                            </p:txEl>
                                          </p:spTgt>
                                        </p:tgtEl>
                                        <p:attrNameLst>
                                          <p:attrName>style.visibility</p:attrName>
                                        </p:attrNameLst>
                                      </p:cBhvr>
                                      <p:to>
                                        <p:strVal val="visible"/>
                                      </p:to>
                                    </p:set>
                                    <p:animEffect transition="in" filter="barn(inVertical)">
                                      <p:cBhvr>
                                        <p:cTn id="12" dur="500"/>
                                        <p:tgtEl>
                                          <p:spTgt spid="24579">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24579">
                                            <p:txEl>
                                              <p:pRg st="6" end="6"/>
                                            </p:txEl>
                                          </p:spTgt>
                                        </p:tgtEl>
                                        <p:attrNameLst>
                                          <p:attrName>style.visibility</p:attrName>
                                        </p:attrNameLst>
                                      </p:cBhvr>
                                      <p:to>
                                        <p:strVal val="visible"/>
                                      </p:to>
                                    </p:set>
                                    <p:animEffect transition="in" filter="barn(inVertical)">
                                      <p:cBhvr>
                                        <p:cTn id="17" dur="500"/>
                                        <p:tgtEl>
                                          <p:spTgt spid="24579">
                                            <p:txEl>
                                              <p:pRg st="6" end="6"/>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21" fill="hold" nodeType="clickEffect">
                                  <p:stCondLst>
                                    <p:cond delay="0"/>
                                  </p:stCondLst>
                                  <p:childTnLst>
                                    <p:set>
                                      <p:cBhvr>
                                        <p:cTn id="21" dur="1" fill="hold">
                                          <p:stCondLst>
                                            <p:cond delay="0"/>
                                          </p:stCondLst>
                                        </p:cTn>
                                        <p:tgtEl>
                                          <p:spTgt spid="24579">
                                            <p:txEl>
                                              <p:pRg st="7" end="7"/>
                                            </p:txEl>
                                          </p:spTgt>
                                        </p:tgtEl>
                                        <p:attrNameLst>
                                          <p:attrName>style.visibility</p:attrName>
                                        </p:attrNameLst>
                                      </p:cBhvr>
                                      <p:to>
                                        <p:strVal val="visible"/>
                                      </p:to>
                                    </p:set>
                                    <p:animEffect transition="in" filter="barn(inVertical)">
                                      <p:cBhvr>
                                        <p:cTn id="22" dur="500"/>
                                        <p:tgtEl>
                                          <p:spTgt spid="24579">
                                            <p:txEl>
                                              <p:pRg st="7" end="7"/>
                                            </p:txEl>
                                          </p:spTgt>
                                        </p:tgtEl>
                                      </p:cBhvr>
                                    </p:animEffect>
                                  </p:childTnLst>
                                </p:cTn>
                              </p:par>
                              <p:par>
                                <p:cTn id="23" presetID="16" presetClass="entr" presetSubtype="21" fill="hold" nodeType="withEffect">
                                  <p:stCondLst>
                                    <p:cond delay="0"/>
                                  </p:stCondLst>
                                  <p:childTnLst>
                                    <p:set>
                                      <p:cBhvr>
                                        <p:cTn id="24" dur="1" fill="hold">
                                          <p:stCondLst>
                                            <p:cond delay="0"/>
                                          </p:stCondLst>
                                        </p:cTn>
                                        <p:tgtEl>
                                          <p:spTgt spid="24579">
                                            <p:txEl>
                                              <p:pRg st="8" end="8"/>
                                            </p:txEl>
                                          </p:spTgt>
                                        </p:tgtEl>
                                        <p:attrNameLst>
                                          <p:attrName>style.visibility</p:attrName>
                                        </p:attrNameLst>
                                      </p:cBhvr>
                                      <p:to>
                                        <p:strVal val="visible"/>
                                      </p:to>
                                    </p:set>
                                    <p:animEffect transition="in" filter="barn(inVertical)">
                                      <p:cBhvr>
                                        <p:cTn id="25" dur="500"/>
                                        <p:tgtEl>
                                          <p:spTgt spid="2457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p:cNvSpPr>
            <a:spLocks noGrp="1"/>
          </p:cNvSpPr>
          <p:nvPr>
            <p:ph type="title"/>
          </p:nvPr>
        </p:nvSpPr>
        <p:spPr>
          <a:xfrm>
            <a:off x="836023" y="0"/>
            <a:ext cx="8229600" cy="1527175"/>
          </a:xfrm>
        </p:spPr>
        <p:txBody>
          <a:bodyPr/>
          <a:lstStyle/>
          <a:p>
            <a:r>
              <a:rPr lang="tr-TR" b="1" dirty="0">
                <a:cs typeface="Arial" pitchFamily="-107" charset="0"/>
              </a:rPr>
              <a:t>Ekonomi: </a:t>
            </a:r>
            <a:r>
              <a:rPr lang="tr-TR" b="1" i="1" dirty="0" err="1">
                <a:cs typeface="Arial" pitchFamily="-107" charset="0"/>
              </a:rPr>
              <a:t>One</a:t>
            </a:r>
            <a:r>
              <a:rPr lang="tr-TR" b="1" i="1" dirty="0">
                <a:cs typeface="Arial" pitchFamily="-107" charset="0"/>
              </a:rPr>
              <a:t>-Man </a:t>
            </a:r>
            <a:r>
              <a:rPr lang="tr-TR" b="1" i="1" dirty="0" err="1">
                <a:cs typeface="Arial" pitchFamily="-107" charset="0"/>
              </a:rPr>
              <a:t>Band</a:t>
            </a:r>
            <a:endParaRPr lang="tr-TR" b="1" i="1" dirty="0">
              <a:cs typeface="Arial" pitchFamily="-107" charset="0"/>
            </a:endParaRPr>
          </a:p>
        </p:txBody>
      </p:sp>
      <p:sp>
        <p:nvSpPr>
          <p:cNvPr id="84994" name="Content Placeholder 2"/>
          <p:cNvSpPr>
            <a:spLocks noGrp="1"/>
          </p:cNvSpPr>
          <p:nvPr>
            <p:ph idx="1"/>
          </p:nvPr>
        </p:nvSpPr>
        <p:spPr>
          <a:xfrm>
            <a:off x="836023" y="1712913"/>
            <a:ext cx="10972800" cy="1535112"/>
          </a:xfrm>
        </p:spPr>
        <p:txBody>
          <a:bodyPr/>
          <a:lstStyle/>
          <a:p>
            <a:r>
              <a:rPr lang="tr-TR" sz="3200" dirty="0">
                <a:cs typeface="Arial" pitchFamily="-107" charset="0"/>
              </a:rPr>
              <a:t>"</a:t>
            </a:r>
            <a:r>
              <a:rPr lang="tr-TR" sz="3200" dirty="0" err="1">
                <a:cs typeface="Arial" pitchFamily="-107" charset="0"/>
              </a:rPr>
              <a:t>One</a:t>
            </a:r>
            <a:r>
              <a:rPr lang="tr-TR" sz="3200" dirty="0">
                <a:cs typeface="Arial" pitchFamily="-107" charset="0"/>
              </a:rPr>
              <a:t>-Man </a:t>
            </a:r>
            <a:r>
              <a:rPr lang="tr-TR" sz="3200" dirty="0" err="1">
                <a:cs typeface="Arial" pitchFamily="-107" charset="0"/>
              </a:rPr>
              <a:t>Band</a:t>
            </a:r>
            <a:r>
              <a:rPr lang="tr-TR" sz="3200" dirty="0">
                <a:cs typeface="Arial" pitchFamily="-107" charset="0"/>
              </a:rPr>
              <a:t>"</a:t>
            </a:r>
          </a:p>
          <a:p>
            <a:pPr lvl="1"/>
            <a:r>
              <a:rPr lang="tr-TR" sz="2800" dirty="0">
                <a:cs typeface="Arial" pitchFamily="-107" charset="0"/>
              </a:rPr>
              <a:t>İki sokak müzisyeni taşralı bir kızın altın parası için yarışıyor.</a:t>
            </a:r>
          </a:p>
          <a:p>
            <a:pPr lvl="1"/>
            <a:r>
              <a:rPr lang="tr-TR" sz="2800" dirty="0">
                <a:ea typeface="MS PGothic" charset="0"/>
              </a:rPr>
              <a:t>Rekabetin devreye girmesi üreticileri daha fazla çalışmaya ve daha iyi mal üretmeye teşvik eder.</a:t>
            </a:r>
          </a:p>
          <a:p>
            <a:pPr lvl="1"/>
            <a:r>
              <a:rPr lang="tr-TR" sz="2800" dirty="0">
                <a:ea typeface="MS PGothic" charset="0"/>
              </a:rPr>
              <a:t>Tüketicilerin daha fazla seçeneği olur.</a:t>
            </a:r>
          </a:p>
          <a:p>
            <a:endParaRPr lang="tr-TR" sz="3200" dirty="0">
              <a:cs typeface="Arial" pitchFamily="-107" charset="0"/>
            </a:endParaRPr>
          </a:p>
          <a:p>
            <a:endParaRPr lang="tr-TR" sz="3200" dirty="0">
              <a:cs typeface="Arial" pitchFamily="-107" charset="0"/>
            </a:endParaRPr>
          </a:p>
          <a:p>
            <a:endParaRPr lang="tr-TR" sz="3200" dirty="0">
              <a:cs typeface="Arial" pitchFamily="-107" charset="0"/>
            </a:endParaRPr>
          </a:p>
        </p:txBody>
      </p:sp>
      <p:pic>
        <p:nvPicPr>
          <p:cNvPr id="84995" name="Picture 4" descr="An icon indicating that a video clip is present.">
            <a:hlinkClick r:id="rId3"/>
          </p:cNvPr>
          <p:cNvPicPr>
            <a:picLocks noChangeAspect="1"/>
          </p:cNvPicPr>
          <p:nvPr/>
        </p:nvPicPr>
        <p:blipFill>
          <a:blip r:embed="rId4"/>
          <a:srcRect l="20306" t="18303" r="22078" b="25455"/>
          <a:stretch>
            <a:fillRect/>
          </a:stretch>
        </p:blipFill>
        <p:spPr bwMode="auto">
          <a:xfrm>
            <a:off x="5321300" y="4796699"/>
            <a:ext cx="1549400" cy="1473200"/>
          </a:xfrm>
          <a:prstGeom prst="rect">
            <a:avLst/>
          </a:prstGeom>
          <a:noFill/>
          <a:ln w="9525">
            <a:noFill/>
            <a:miter lim="800000"/>
            <a:headEnd/>
            <a:tailEnd/>
          </a:ln>
        </p:spPr>
      </p:pic>
    </p:spTree>
    <p:extLst>
      <p:ext uri="{BB962C8B-B14F-4D97-AF65-F5344CB8AC3E}">
        <p14:creationId xmlns:p14="http://schemas.microsoft.com/office/powerpoint/2010/main" val="306770631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Title 1"/>
          <p:cNvSpPr>
            <a:spLocks noGrp="1"/>
          </p:cNvSpPr>
          <p:nvPr>
            <p:ph type="title"/>
          </p:nvPr>
        </p:nvSpPr>
        <p:spPr>
          <a:xfrm>
            <a:off x="1981200" y="11"/>
            <a:ext cx="8229600" cy="1527175"/>
          </a:xfrm>
        </p:spPr>
        <p:txBody>
          <a:bodyPr/>
          <a:lstStyle/>
          <a:p>
            <a:r>
              <a:rPr lang="tr-TR" altLang="en-US" b="1" dirty="0"/>
              <a:t>Tekel Probleminin Çözümü</a:t>
            </a:r>
          </a:p>
        </p:txBody>
      </p:sp>
      <p:sp>
        <p:nvSpPr>
          <p:cNvPr id="67586" name="Content Placeholder 2"/>
          <p:cNvSpPr>
            <a:spLocks noGrp="1"/>
          </p:cNvSpPr>
          <p:nvPr>
            <p:ph idx="1"/>
          </p:nvPr>
        </p:nvSpPr>
        <p:spPr>
          <a:xfrm>
            <a:off x="1981200" y="1611314"/>
            <a:ext cx="8656320" cy="5108575"/>
          </a:xfrm>
        </p:spPr>
        <p:txBody>
          <a:bodyPr/>
          <a:lstStyle/>
          <a:p>
            <a:r>
              <a:rPr lang="tr-TR" altLang="en-US" sz="2800" dirty="0"/>
              <a:t>Tekel probleminin 4 potansiyel çözümü vardır.</a:t>
            </a:r>
          </a:p>
          <a:p>
            <a:pPr lvl="1"/>
            <a:r>
              <a:rPr lang="tr-TR" altLang="en-US" sz="2400" dirty="0"/>
              <a:t>İlk seçenek olarak, hükümet rekabetçi piyasayı oluşturmak için tekelci firmayı birkaç ayrı firmaya bölebilir.</a:t>
            </a:r>
          </a:p>
          <a:p>
            <a:pPr lvl="1"/>
            <a:r>
              <a:rPr lang="tr-TR" altLang="en-US" sz="2400" dirty="0"/>
              <a:t>İkinci seçenek olarak, hükümet ticaret engellerini azaltarak/kaldırarak açık piyasaları destekleyebilir.</a:t>
            </a:r>
          </a:p>
          <a:p>
            <a:pPr lvl="1"/>
            <a:r>
              <a:rPr lang="tr-TR" altLang="en-US" sz="2400" dirty="0"/>
              <a:t>Üçüncü seçenek olarak, tekelci firmanın fazla fiyat talep etme yeteneğini kontrol (</a:t>
            </a:r>
            <a:r>
              <a:rPr lang="tr-TR" altLang="en-US" sz="2400" dirty="0" err="1"/>
              <a:t>regüle</a:t>
            </a:r>
            <a:r>
              <a:rPr lang="tr-TR" altLang="en-US" sz="2400" dirty="0"/>
              <a:t>) edebilir</a:t>
            </a:r>
            <a:r>
              <a:rPr lang="tr-TR" altLang="ja-JP" sz="2400" dirty="0"/>
              <a:t>.</a:t>
            </a:r>
          </a:p>
          <a:p>
            <a:pPr lvl="1"/>
            <a:r>
              <a:rPr lang="tr-TR" altLang="en-US" sz="2400" dirty="0"/>
              <a:t>Son seçenek olarak, bazı durumlar vardır ki tekelci firmayı olduğu gibi bırakmak daha faydalıdır.</a:t>
            </a:r>
          </a:p>
          <a:p>
            <a:pPr lvl="2"/>
            <a:r>
              <a:rPr lang="tr-TR" altLang="en-US" sz="1600" dirty="0">
                <a:latin typeface="Cambria" panose="02040503050406030204" pitchFamily="18" charset="0"/>
              </a:rPr>
              <a:t>Eğer müdahalenin maliyeti faydasından çok ise bu seçenek gerçekleşebilir.</a:t>
            </a:r>
          </a:p>
        </p:txBody>
      </p:sp>
    </p:spTree>
    <p:extLst>
      <p:ext uri="{BB962C8B-B14F-4D97-AF65-F5344CB8AC3E}">
        <p14:creationId xmlns:p14="http://schemas.microsoft.com/office/powerpoint/2010/main" val="118091738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Title 1"/>
          <p:cNvSpPr>
            <a:spLocks noGrp="1"/>
          </p:cNvSpPr>
          <p:nvPr>
            <p:ph type="title"/>
          </p:nvPr>
        </p:nvSpPr>
        <p:spPr>
          <a:xfrm>
            <a:off x="609600" y="7"/>
            <a:ext cx="10972800" cy="1527175"/>
          </a:xfrm>
        </p:spPr>
        <p:txBody>
          <a:bodyPr/>
          <a:lstStyle/>
          <a:p>
            <a:r>
              <a:rPr lang="tr-TR" altLang="en-US" b="1" dirty="0"/>
              <a:t>Tekel Probleminin Çözümü</a:t>
            </a:r>
            <a:endParaRPr lang="tr-TR" b="1" dirty="0">
              <a:ea typeface="MS PGothic" charset="0"/>
            </a:endParaRPr>
          </a:p>
        </p:txBody>
      </p:sp>
      <p:sp>
        <p:nvSpPr>
          <p:cNvPr id="26627" name="Content Placeholder 2"/>
          <p:cNvSpPr>
            <a:spLocks noGrp="1"/>
          </p:cNvSpPr>
          <p:nvPr>
            <p:ph idx="1"/>
          </p:nvPr>
        </p:nvSpPr>
        <p:spPr>
          <a:xfrm>
            <a:off x="609600" y="1712913"/>
            <a:ext cx="10972800" cy="4895850"/>
          </a:xfrm>
        </p:spPr>
        <p:txBody>
          <a:bodyPr/>
          <a:lstStyle/>
          <a:p>
            <a:r>
              <a:rPr lang="tr-TR" sz="3200" dirty="0">
                <a:ea typeface="MS PGothic" charset="0"/>
              </a:rPr>
              <a:t>Rekabetin arttırılması</a:t>
            </a:r>
          </a:p>
          <a:p>
            <a:pPr lvl="1"/>
            <a:r>
              <a:rPr lang="tr-TR" sz="2800" dirty="0">
                <a:ea typeface="MS PGothic" charset="0"/>
              </a:rPr>
              <a:t>Büyük bir firmayı rekabet eden küçük firmalara bölmek</a:t>
            </a:r>
          </a:p>
          <a:p>
            <a:pPr lvl="1"/>
            <a:r>
              <a:rPr lang="tr-TR" sz="2800" dirty="0">
                <a:ea typeface="MS PGothic" charset="0"/>
              </a:rPr>
              <a:t>AT&amp;T (1982), </a:t>
            </a:r>
            <a:r>
              <a:rPr lang="tr-TR" sz="2800" dirty="0" err="1">
                <a:ea typeface="MS PGothic" charset="0"/>
              </a:rPr>
              <a:t>Standard</a:t>
            </a:r>
            <a:r>
              <a:rPr lang="tr-TR" sz="2800" dirty="0">
                <a:ea typeface="MS PGothic" charset="0"/>
              </a:rPr>
              <a:t> </a:t>
            </a:r>
            <a:r>
              <a:rPr lang="tr-TR" sz="2800" dirty="0" err="1">
                <a:ea typeface="MS PGothic" charset="0"/>
              </a:rPr>
              <a:t>Oil</a:t>
            </a:r>
            <a:r>
              <a:rPr lang="tr-TR" sz="2800" dirty="0">
                <a:ea typeface="MS PGothic" charset="0"/>
              </a:rPr>
              <a:t> (1911)</a:t>
            </a:r>
          </a:p>
          <a:p>
            <a:pPr lvl="1"/>
            <a:r>
              <a:rPr lang="tr-TR" sz="2800" dirty="0" err="1">
                <a:ea typeface="MS PGothic" charset="0"/>
              </a:rPr>
              <a:t>Sherman</a:t>
            </a:r>
            <a:r>
              <a:rPr lang="tr-TR" sz="2800" dirty="0">
                <a:ea typeface="MS PGothic" charset="0"/>
              </a:rPr>
              <a:t> Yasası (</a:t>
            </a:r>
            <a:r>
              <a:rPr lang="tr-TR" sz="2800" dirty="0" err="1">
                <a:ea typeface="MS PGothic" charset="0"/>
              </a:rPr>
              <a:t>Sherman</a:t>
            </a:r>
            <a:r>
              <a:rPr lang="tr-TR" sz="2800" dirty="0">
                <a:ea typeface="MS PGothic" charset="0"/>
              </a:rPr>
              <a:t> </a:t>
            </a:r>
            <a:r>
              <a:rPr lang="tr-TR" sz="2800" dirty="0" err="1">
                <a:ea typeface="MS PGothic" charset="0"/>
              </a:rPr>
              <a:t>Act</a:t>
            </a:r>
            <a:r>
              <a:rPr lang="tr-TR" sz="2800" dirty="0">
                <a:ea typeface="MS PGothic" charset="0"/>
              </a:rPr>
              <a:t>, 1890)</a:t>
            </a:r>
          </a:p>
          <a:p>
            <a:r>
              <a:rPr lang="tr-TR" sz="3200" dirty="0">
                <a:ea typeface="MS PGothic" charset="0"/>
              </a:rPr>
              <a:t>Ticaret engellerinin azaltılması</a:t>
            </a:r>
          </a:p>
          <a:p>
            <a:pPr lvl="1"/>
            <a:r>
              <a:rPr lang="tr-TR" sz="2800" dirty="0">
                <a:ea typeface="MS PGothic" charset="0"/>
              </a:rPr>
              <a:t>Rekabetçi piyasada fiyatlandırılan malların sınırlar boyunca nakliyesine izin vermek.</a:t>
            </a:r>
          </a:p>
          <a:p>
            <a:pPr lvl="1"/>
            <a:r>
              <a:rPr lang="tr-TR" sz="2800" dirty="0">
                <a:ea typeface="MS PGothic" charset="0"/>
              </a:rPr>
              <a:t>Sınırlar boyunca: eyalet ve ülke sınırları.</a:t>
            </a:r>
          </a:p>
        </p:txBody>
      </p:sp>
    </p:spTree>
    <p:extLst>
      <p:ext uri="{BB962C8B-B14F-4D97-AF65-F5344CB8AC3E}">
        <p14:creationId xmlns:p14="http://schemas.microsoft.com/office/powerpoint/2010/main" val="27502034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6627">
                                            <p:txEl>
                                              <p:pRg st="1" end="1"/>
                                            </p:txEl>
                                          </p:spTgt>
                                        </p:tgtEl>
                                        <p:attrNameLst>
                                          <p:attrName>style.visibility</p:attrName>
                                        </p:attrNameLst>
                                      </p:cBhvr>
                                      <p:to>
                                        <p:strVal val="visible"/>
                                      </p:to>
                                    </p:set>
                                    <p:animEffect transition="in" filter="barn(inVertical)">
                                      <p:cBhvr>
                                        <p:cTn id="7" dur="500"/>
                                        <p:tgtEl>
                                          <p:spTgt spid="2662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6627">
                                            <p:txEl>
                                              <p:pRg st="2" end="2"/>
                                            </p:txEl>
                                          </p:spTgt>
                                        </p:tgtEl>
                                        <p:attrNameLst>
                                          <p:attrName>style.visibility</p:attrName>
                                        </p:attrNameLst>
                                      </p:cBhvr>
                                      <p:to>
                                        <p:strVal val="visible"/>
                                      </p:to>
                                    </p:set>
                                    <p:animEffect transition="in" filter="barn(inVertical)">
                                      <p:cBhvr>
                                        <p:cTn id="10" dur="500"/>
                                        <p:tgtEl>
                                          <p:spTgt spid="26627">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6627">
                                            <p:txEl>
                                              <p:pRg st="3" end="3"/>
                                            </p:txEl>
                                          </p:spTgt>
                                        </p:tgtEl>
                                        <p:attrNameLst>
                                          <p:attrName>style.visibility</p:attrName>
                                        </p:attrNameLst>
                                      </p:cBhvr>
                                      <p:to>
                                        <p:strVal val="visible"/>
                                      </p:to>
                                    </p:set>
                                    <p:animEffect transition="in" filter="barn(inVertical)">
                                      <p:cBhvr>
                                        <p:cTn id="13" dur="500"/>
                                        <p:tgtEl>
                                          <p:spTgt spid="26627">
                                            <p:txEl>
                                              <p:pRg st="3" end="3"/>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26627">
                                            <p:txEl>
                                              <p:pRg st="5" end="5"/>
                                            </p:txEl>
                                          </p:spTgt>
                                        </p:tgtEl>
                                        <p:attrNameLst>
                                          <p:attrName>style.visibility</p:attrName>
                                        </p:attrNameLst>
                                      </p:cBhvr>
                                      <p:to>
                                        <p:strVal val="visible"/>
                                      </p:to>
                                    </p:set>
                                    <p:animEffect transition="in" filter="barn(inVertical)">
                                      <p:cBhvr>
                                        <p:cTn id="18" dur="500"/>
                                        <p:tgtEl>
                                          <p:spTgt spid="26627">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26627">
                                            <p:txEl>
                                              <p:pRg st="6" end="6"/>
                                            </p:txEl>
                                          </p:spTgt>
                                        </p:tgtEl>
                                        <p:attrNameLst>
                                          <p:attrName>style.visibility</p:attrName>
                                        </p:attrNameLst>
                                      </p:cBhvr>
                                      <p:to>
                                        <p:strVal val="visible"/>
                                      </p:to>
                                    </p:set>
                                    <p:animEffect transition="in" filter="barn(inVertical)">
                                      <p:cBhvr>
                                        <p:cTn id="21" dur="500"/>
                                        <p:tgtEl>
                                          <p:spTgt spid="2662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le 1"/>
          <p:cNvSpPr>
            <a:spLocks noGrp="1"/>
          </p:cNvSpPr>
          <p:nvPr>
            <p:ph type="title"/>
          </p:nvPr>
        </p:nvSpPr>
        <p:spPr>
          <a:xfrm>
            <a:off x="609600" y="3"/>
            <a:ext cx="10972800" cy="1527175"/>
          </a:xfrm>
        </p:spPr>
        <p:txBody>
          <a:bodyPr/>
          <a:lstStyle/>
          <a:p>
            <a:r>
              <a:rPr lang="tr-TR" altLang="en-US" b="1" dirty="0"/>
              <a:t>Tekelin Probleminin Çözümü</a:t>
            </a:r>
            <a:endParaRPr lang="tr-TR" b="1" dirty="0">
              <a:ea typeface="MS PGothic" charset="0"/>
            </a:endParaRPr>
          </a:p>
        </p:txBody>
      </p:sp>
      <p:sp>
        <p:nvSpPr>
          <p:cNvPr id="27651" name="Content Placeholder 2"/>
          <p:cNvSpPr>
            <a:spLocks noGrp="1"/>
          </p:cNvSpPr>
          <p:nvPr>
            <p:ph idx="1"/>
          </p:nvPr>
        </p:nvSpPr>
        <p:spPr>
          <a:xfrm>
            <a:off x="609600" y="1712913"/>
            <a:ext cx="10972800" cy="4895850"/>
          </a:xfrm>
        </p:spPr>
        <p:txBody>
          <a:bodyPr/>
          <a:lstStyle/>
          <a:p>
            <a:r>
              <a:rPr lang="tr-TR" dirty="0">
                <a:ea typeface="MS PGothic" charset="0"/>
              </a:rPr>
              <a:t>Fiyatın kontrol (</a:t>
            </a:r>
            <a:r>
              <a:rPr lang="tr-TR" dirty="0" err="1">
                <a:ea typeface="MS PGothic" charset="0"/>
              </a:rPr>
              <a:t>regüle</a:t>
            </a:r>
            <a:r>
              <a:rPr lang="tr-TR" dirty="0">
                <a:ea typeface="MS PGothic" charset="0"/>
              </a:rPr>
              <a:t>) edilmesi</a:t>
            </a:r>
          </a:p>
          <a:p>
            <a:pPr lvl="1"/>
            <a:r>
              <a:rPr lang="tr-TR" dirty="0">
                <a:ea typeface="MS PGothic" charset="0"/>
              </a:rPr>
              <a:t>Sıklıkla, yüksek ölçek ekonomisi nedeniyle firmaları parçalamak istemeyiz.</a:t>
            </a:r>
            <a:endParaRPr lang="tr-TR" altLang="ja-JP" dirty="0">
              <a:ea typeface="MS PGothic" charset="0"/>
            </a:endParaRPr>
          </a:p>
          <a:p>
            <a:pPr lvl="2"/>
            <a:r>
              <a:rPr lang="tr-TR" dirty="0">
                <a:latin typeface="Cambria" panose="02040503050406030204" pitchFamily="18" charset="0"/>
                <a:cs typeface="Helvetica Neue" charset="0"/>
              </a:rPr>
              <a:t>Gereğinden fazla su borusu ya da elektrik kablosu istemeyiz.</a:t>
            </a:r>
            <a:endParaRPr lang="tr-TR" altLang="ja-JP" dirty="0">
              <a:latin typeface="Cambria" panose="02040503050406030204" pitchFamily="18" charset="0"/>
              <a:cs typeface="Helvetica Neue" charset="0"/>
            </a:endParaRPr>
          </a:p>
          <a:p>
            <a:pPr lvl="1"/>
            <a:r>
              <a:rPr lang="tr-TR" dirty="0">
                <a:ea typeface="MS PGothic" charset="0"/>
              </a:rPr>
              <a:t>Bu gibi durumlarda, tekelci bir firma istenilen bir durum olabilir fakat piyasa gücünü kötüye kullanmasını engellemek için tekelci firmayı hala kontrol (</a:t>
            </a:r>
            <a:r>
              <a:rPr lang="tr-TR" dirty="0" err="1">
                <a:ea typeface="MS PGothic" charset="0"/>
              </a:rPr>
              <a:t>regüle</a:t>
            </a:r>
            <a:r>
              <a:rPr lang="tr-TR" dirty="0">
                <a:ea typeface="MS PGothic" charset="0"/>
              </a:rPr>
              <a:t>) etmeliyiz. </a:t>
            </a:r>
          </a:p>
        </p:txBody>
      </p:sp>
    </p:spTree>
    <p:extLst>
      <p:ext uri="{BB962C8B-B14F-4D97-AF65-F5344CB8AC3E}">
        <p14:creationId xmlns:p14="http://schemas.microsoft.com/office/powerpoint/2010/main" val="358178895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7651">
                                            <p:txEl>
                                              <p:pRg st="1" end="1"/>
                                            </p:txEl>
                                          </p:spTgt>
                                        </p:tgtEl>
                                        <p:attrNameLst>
                                          <p:attrName>style.visibility</p:attrName>
                                        </p:attrNameLst>
                                      </p:cBhvr>
                                      <p:to>
                                        <p:strVal val="visible"/>
                                      </p:to>
                                    </p:set>
                                    <p:animEffect transition="in" filter="barn(inVertical)">
                                      <p:cBhvr>
                                        <p:cTn id="7" dur="500"/>
                                        <p:tgtEl>
                                          <p:spTgt spid="27651">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7651">
                                            <p:txEl>
                                              <p:pRg st="2" end="2"/>
                                            </p:txEl>
                                          </p:spTgt>
                                        </p:tgtEl>
                                        <p:attrNameLst>
                                          <p:attrName>style.visibility</p:attrName>
                                        </p:attrNameLst>
                                      </p:cBhvr>
                                      <p:to>
                                        <p:strVal val="visible"/>
                                      </p:to>
                                    </p:set>
                                    <p:animEffect transition="in" filter="barn(inVertical)">
                                      <p:cBhvr>
                                        <p:cTn id="10" dur="500"/>
                                        <p:tgtEl>
                                          <p:spTgt spid="27651">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7651">
                                            <p:txEl>
                                              <p:pRg st="3" end="3"/>
                                            </p:txEl>
                                          </p:spTgt>
                                        </p:tgtEl>
                                        <p:attrNameLst>
                                          <p:attrName>style.visibility</p:attrName>
                                        </p:attrNameLst>
                                      </p:cBhvr>
                                      <p:to>
                                        <p:strVal val="visible"/>
                                      </p:to>
                                    </p:set>
                                    <p:animEffect transition="in" filter="barn(inVertical)">
                                      <p:cBhvr>
                                        <p:cTn id="13" dur="500"/>
                                        <p:tgtEl>
                                          <p:spTgt spid="2765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descr="red.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09333" y="3267393"/>
            <a:ext cx="8477251" cy="2381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7" name="Picture 16" descr="green.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05102" y="2230755"/>
            <a:ext cx="6559551" cy="2171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 name="Picture 15" descr="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709333" y="2802255"/>
            <a:ext cx="6766984" cy="37417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8" name="Picture 17" descr="mr.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686051" y="2840355"/>
            <a:ext cx="3735916" cy="37036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9" name="Picture 18" descr="pm.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220386" y="4018280"/>
            <a:ext cx="3035300" cy="28781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5302" name="Picture 2" descr="axes.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219200" y="1590996"/>
            <a:ext cx="9662584" cy="52593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 name="Picture 1" descr="at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730500" y="1676718"/>
            <a:ext cx="8094133" cy="41068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 name="Picture 3" descr="c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220385" y="4237355"/>
            <a:ext cx="2929467" cy="287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5" name="Picture 14" descr="cr.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288119" y="4958083"/>
            <a:ext cx="5405967" cy="16224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0" name="Picture 19" descr="pr.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2288119" y="5409880"/>
            <a:ext cx="5511800" cy="1465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5307" name="Title 11"/>
          <p:cNvSpPr>
            <a:spLocks noGrp="1"/>
          </p:cNvSpPr>
          <p:nvPr>
            <p:ph type="title"/>
          </p:nvPr>
        </p:nvSpPr>
        <p:spPr/>
        <p:txBody>
          <a:bodyPr/>
          <a:lstStyle/>
          <a:p>
            <a:pPr algn="ctr" eaLnBrk="1" hangingPunct="1"/>
            <a:r>
              <a:rPr lang="tr-TR" b="1" dirty="0">
                <a:ea typeface="MS PGothic" charset="0"/>
                <a:cs typeface="Arial" charset="0"/>
              </a:rPr>
              <a:t>Doğal Tekelin Regüle Edildiği Çözüm</a:t>
            </a:r>
            <a:endParaRPr lang="tr-TR" b="1" dirty="0">
              <a:ea typeface="MS PGothic" charset="0"/>
              <a:cs typeface="MS PGothic" charset="0"/>
            </a:endParaRPr>
          </a:p>
        </p:txBody>
      </p:sp>
      <p:sp>
        <p:nvSpPr>
          <p:cNvPr id="13" name="Rectangle 12">
            <a:extLst>
              <a:ext uri="{FF2B5EF4-FFF2-40B4-BE49-F238E27FC236}">
                <a16:creationId xmlns:a16="http://schemas.microsoft.com/office/drawing/2014/main" id="{68CE3978-116C-2D4E-9351-1577EB7C6721}"/>
              </a:ext>
            </a:extLst>
          </p:cNvPr>
          <p:cNvSpPr/>
          <p:nvPr/>
        </p:nvSpPr>
        <p:spPr>
          <a:xfrm>
            <a:off x="1205716" y="1595267"/>
            <a:ext cx="1349049"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latin typeface="Cambria"/>
                <a:ea typeface="ＭＳ 明朝"/>
                <a:cs typeface="Cambria"/>
              </a:rPr>
              <a:t>Fiyat</a:t>
            </a:r>
            <a:endParaRPr lang="tr-TR" sz="2400" b="1" dirty="0">
              <a:latin typeface="Cambria"/>
              <a:ea typeface="ＭＳ 明朝"/>
              <a:cs typeface="Cambria"/>
            </a:endParaRPr>
          </a:p>
        </p:txBody>
      </p:sp>
      <p:sp>
        <p:nvSpPr>
          <p:cNvPr id="14" name="Rectangle 13">
            <a:extLst>
              <a:ext uri="{FF2B5EF4-FFF2-40B4-BE49-F238E27FC236}">
                <a16:creationId xmlns:a16="http://schemas.microsoft.com/office/drawing/2014/main" id="{F6F85701-9C27-954D-9C84-4645AE6883A2}"/>
              </a:ext>
            </a:extLst>
          </p:cNvPr>
          <p:cNvSpPr/>
          <p:nvPr/>
        </p:nvSpPr>
        <p:spPr>
          <a:xfrm>
            <a:off x="8548730" y="6549744"/>
            <a:ext cx="2628914" cy="30998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latin typeface="Cambria"/>
                <a:ea typeface="ＭＳ 明朝"/>
                <a:cs typeface="Cambria"/>
              </a:rPr>
              <a:t>Market Miktarı</a:t>
            </a:r>
          </a:p>
        </p:txBody>
      </p:sp>
      <p:sp>
        <p:nvSpPr>
          <p:cNvPr id="22" name="Rectangle 21">
            <a:extLst>
              <a:ext uri="{FF2B5EF4-FFF2-40B4-BE49-F238E27FC236}">
                <a16:creationId xmlns:a16="http://schemas.microsoft.com/office/drawing/2014/main" id="{09B5A78C-FF37-9441-831C-35079AB18675}"/>
              </a:ext>
            </a:extLst>
          </p:cNvPr>
          <p:cNvSpPr/>
          <p:nvPr/>
        </p:nvSpPr>
        <p:spPr>
          <a:xfrm>
            <a:off x="6057221" y="2174860"/>
            <a:ext cx="3180986"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latin typeface="Cambria"/>
                <a:ea typeface="ＭＳ 明朝"/>
                <a:cs typeface="Cambria"/>
              </a:rPr>
              <a:t>Regülasyon Olmadığı Durumda Kar</a:t>
            </a:r>
          </a:p>
        </p:txBody>
      </p:sp>
      <p:sp>
        <p:nvSpPr>
          <p:cNvPr id="23" name="Rectangle 22">
            <a:extLst>
              <a:ext uri="{FF2B5EF4-FFF2-40B4-BE49-F238E27FC236}">
                <a16:creationId xmlns:a16="http://schemas.microsoft.com/office/drawing/2014/main" id="{10AC6EC5-4944-2D48-A22B-B0198CBE6D6E}"/>
              </a:ext>
            </a:extLst>
          </p:cNvPr>
          <p:cNvSpPr/>
          <p:nvPr/>
        </p:nvSpPr>
        <p:spPr>
          <a:xfrm>
            <a:off x="8336858" y="3267756"/>
            <a:ext cx="3180986"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latin typeface="Cambria"/>
                <a:ea typeface="ＭＳ 明朝"/>
                <a:cs typeface="Cambria"/>
              </a:rPr>
              <a:t>Regülasyon Olduğu Durumda Zarar</a:t>
            </a:r>
          </a:p>
        </p:txBody>
      </p:sp>
    </p:spTree>
    <p:extLst>
      <p:ext uri="{BB962C8B-B14F-4D97-AF65-F5344CB8AC3E}">
        <p14:creationId xmlns:p14="http://schemas.microsoft.com/office/powerpoint/2010/main" val="292286238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1000"/>
                                        <p:tgtEl>
                                          <p:spTgt spid="1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left)">
                                      <p:cBhvr>
                                        <p:cTn id="12" dur="1000"/>
                                        <p:tgtEl>
                                          <p:spTgt spid="1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left)">
                                      <p:cBhvr>
                                        <p:cTn id="17" dur="1000"/>
                                        <p:tgtEl>
                                          <p:spTgt spid="2"/>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down)">
                                      <p:cBhvr>
                                        <p:cTn id="22" dur="1000"/>
                                        <p:tgtEl>
                                          <p:spTgt spid="19"/>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1000"/>
                                        <p:tgtEl>
                                          <p:spTgt spid="4"/>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down)">
                                      <p:cBhvr>
                                        <p:cTn id="32" dur="1000"/>
                                        <p:tgtEl>
                                          <p:spTgt spid="17"/>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wipe(down)">
                                      <p:cBhvr>
                                        <p:cTn id="37" dur="1000"/>
                                        <p:tgtEl>
                                          <p:spTgt spid="20"/>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wipe(left)">
                                      <p:cBhvr>
                                        <p:cTn id="42" dur="1000"/>
                                        <p:tgtEl>
                                          <p:spTgt spid="15"/>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4" fill="hold" nodeType="click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wipe(down)">
                                      <p:cBhvr>
                                        <p:cTn id="47"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Title 1"/>
          <p:cNvSpPr>
            <a:spLocks noGrp="1"/>
          </p:cNvSpPr>
          <p:nvPr>
            <p:ph type="title"/>
          </p:nvPr>
        </p:nvSpPr>
        <p:spPr>
          <a:xfrm>
            <a:off x="609600" y="3"/>
            <a:ext cx="10972800" cy="1527175"/>
          </a:xfrm>
        </p:spPr>
        <p:txBody>
          <a:bodyPr/>
          <a:lstStyle/>
          <a:p>
            <a:r>
              <a:rPr lang="tr-TR" b="1" dirty="0">
                <a:ea typeface="MS PGothic" charset="0"/>
              </a:rPr>
              <a:t>Marjinal Maliyet Fiyatlaması</a:t>
            </a:r>
          </a:p>
        </p:txBody>
      </p:sp>
      <p:sp>
        <p:nvSpPr>
          <p:cNvPr id="29699" name="Content Placeholder 2"/>
          <p:cNvSpPr>
            <a:spLocks noGrp="1"/>
          </p:cNvSpPr>
          <p:nvPr>
            <p:ph idx="1"/>
          </p:nvPr>
        </p:nvSpPr>
        <p:spPr>
          <a:xfrm>
            <a:off x="609600" y="1712913"/>
            <a:ext cx="10972800" cy="4895850"/>
          </a:xfrm>
        </p:spPr>
        <p:txBody>
          <a:bodyPr/>
          <a:lstStyle/>
          <a:p>
            <a:r>
              <a:rPr lang="tr-TR" sz="3200" dirty="0">
                <a:ea typeface="MS PGothic" charset="0"/>
              </a:rPr>
              <a:t>P = MC olduğu noktada</a:t>
            </a:r>
          </a:p>
          <a:p>
            <a:pPr lvl="1"/>
            <a:r>
              <a:rPr lang="tr-TR" sz="2800" dirty="0">
                <a:ea typeface="MS PGothic" charset="0"/>
              </a:rPr>
              <a:t>Tekelci firmanın zararı vardır.</a:t>
            </a:r>
          </a:p>
          <a:p>
            <a:pPr lvl="1"/>
            <a:r>
              <a:rPr lang="tr-TR" sz="2800" dirty="0">
                <a:ea typeface="MS PGothic" charset="0"/>
              </a:rPr>
              <a:t>MC &lt; ATC </a:t>
            </a:r>
            <a:r>
              <a:rPr lang="tr-TR" altLang="en-US" sz="2800" dirty="0">
                <a:sym typeface="Wingdings" panose="05000000000000000000" pitchFamily="2" charset="2"/>
              </a:rPr>
              <a:t></a:t>
            </a:r>
            <a:r>
              <a:rPr lang="tr-TR" sz="2800" dirty="0">
                <a:ea typeface="MS PGothic" charset="0"/>
              </a:rPr>
              <a:t> P &lt; ATC </a:t>
            </a:r>
            <a:r>
              <a:rPr lang="tr-TR" altLang="en-US" sz="2800" dirty="0">
                <a:sym typeface="Wingdings" panose="05000000000000000000" pitchFamily="2" charset="2"/>
              </a:rPr>
              <a:t> </a:t>
            </a:r>
            <a:r>
              <a:rPr lang="tr-TR" sz="2800" dirty="0">
                <a:ea typeface="MS PGothic" charset="0"/>
              </a:rPr>
              <a:t>zararla sonuçlanır</a:t>
            </a:r>
          </a:p>
          <a:p>
            <a:r>
              <a:rPr lang="tr-TR" sz="3200" dirty="0">
                <a:ea typeface="MS PGothic" charset="0"/>
              </a:rPr>
              <a:t>Çözümler?</a:t>
            </a:r>
          </a:p>
          <a:p>
            <a:pPr lvl="1"/>
            <a:r>
              <a:rPr lang="tr-TR" sz="2800" dirty="0">
                <a:ea typeface="MS PGothic" charset="0"/>
              </a:rPr>
              <a:t>Tekelci firmaya verilen hükümet sübvansiyonları kullanılabilir.</a:t>
            </a:r>
          </a:p>
          <a:p>
            <a:pPr lvl="1"/>
            <a:r>
              <a:rPr lang="tr-TR" sz="2800" dirty="0">
                <a:ea typeface="MS PGothic" charset="0"/>
              </a:rPr>
              <a:t>P = MC eşitliğini sağlayan çıktı seviyesinde P = ATC eşitliğini kullanın. Yani o çıktı seviyesinde fiyatı </a:t>
            </a:r>
            <a:r>
              <a:rPr lang="tr-TR" sz="2800" dirty="0" err="1">
                <a:ea typeface="MS PGothic" charset="0"/>
              </a:rPr>
              <a:t>ATC'ye</a:t>
            </a:r>
            <a:r>
              <a:rPr lang="tr-TR" sz="2800" dirty="0">
                <a:ea typeface="MS PGothic" charset="0"/>
              </a:rPr>
              <a:t> eşitleyin.</a:t>
            </a:r>
          </a:p>
          <a:p>
            <a:pPr lvl="1"/>
            <a:r>
              <a:rPr lang="tr-TR" sz="2800" dirty="0">
                <a:ea typeface="MS PGothic" charset="0"/>
              </a:rPr>
              <a:t>Tekelci firmanın mülkiyetini hükümet üstüne alabilir.</a:t>
            </a:r>
          </a:p>
        </p:txBody>
      </p:sp>
    </p:spTree>
    <p:extLst>
      <p:ext uri="{BB962C8B-B14F-4D97-AF65-F5344CB8AC3E}">
        <p14:creationId xmlns:p14="http://schemas.microsoft.com/office/powerpoint/2010/main" val="39613157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9699">
                                            <p:txEl>
                                              <p:pRg st="1" end="1"/>
                                            </p:txEl>
                                          </p:spTgt>
                                        </p:tgtEl>
                                        <p:attrNameLst>
                                          <p:attrName>style.visibility</p:attrName>
                                        </p:attrNameLst>
                                      </p:cBhvr>
                                      <p:to>
                                        <p:strVal val="visible"/>
                                      </p:to>
                                    </p:set>
                                    <p:animEffect transition="in" filter="barn(inVertical)">
                                      <p:cBhvr>
                                        <p:cTn id="7" dur="500"/>
                                        <p:tgtEl>
                                          <p:spTgt spid="29699">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9699">
                                            <p:txEl>
                                              <p:pRg st="2" end="2"/>
                                            </p:txEl>
                                          </p:spTgt>
                                        </p:tgtEl>
                                        <p:attrNameLst>
                                          <p:attrName>style.visibility</p:attrName>
                                        </p:attrNameLst>
                                      </p:cBhvr>
                                      <p:to>
                                        <p:strVal val="visible"/>
                                      </p:to>
                                    </p:set>
                                    <p:animEffect transition="in" filter="barn(inVertical)">
                                      <p:cBhvr>
                                        <p:cTn id="10" dur="500"/>
                                        <p:tgtEl>
                                          <p:spTgt spid="29699">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29699">
                                            <p:txEl>
                                              <p:pRg st="4" end="4"/>
                                            </p:txEl>
                                          </p:spTgt>
                                        </p:tgtEl>
                                        <p:attrNameLst>
                                          <p:attrName>style.visibility</p:attrName>
                                        </p:attrNameLst>
                                      </p:cBhvr>
                                      <p:to>
                                        <p:strVal val="visible"/>
                                      </p:to>
                                    </p:set>
                                    <p:animEffect transition="in" filter="barn(inVertical)">
                                      <p:cBhvr>
                                        <p:cTn id="15" dur="500"/>
                                        <p:tgtEl>
                                          <p:spTgt spid="29699">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29699">
                                            <p:txEl>
                                              <p:pRg st="5" end="5"/>
                                            </p:txEl>
                                          </p:spTgt>
                                        </p:tgtEl>
                                        <p:attrNameLst>
                                          <p:attrName>style.visibility</p:attrName>
                                        </p:attrNameLst>
                                      </p:cBhvr>
                                      <p:to>
                                        <p:strVal val="visible"/>
                                      </p:to>
                                    </p:set>
                                    <p:animEffect transition="in" filter="barn(inVertical)">
                                      <p:cBhvr>
                                        <p:cTn id="18" dur="500"/>
                                        <p:tgtEl>
                                          <p:spTgt spid="29699">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29699">
                                            <p:txEl>
                                              <p:pRg st="6" end="6"/>
                                            </p:txEl>
                                          </p:spTgt>
                                        </p:tgtEl>
                                        <p:attrNameLst>
                                          <p:attrName>style.visibility</p:attrName>
                                        </p:attrNameLst>
                                      </p:cBhvr>
                                      <p:to>
                                        <p:strVal val="visible"/>
                                      </p:to>
                                    </p:set>
                                    <p:animEffect transition="in" filter="barn(inVertical)">
                                      <p:cBhvr>
                                        <p:cTn id="21" dur="500"/>
                                        <p:tgtEl>
                                          <p:spTgt spid="2969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Title 1"/>
          <p:cNvSpPr>
            <a:spLocks noGrp="1"/>
          </p:cNvSpPr>
          <p:nvPr>
            <p:ph type="title"/>
          </p:nvPr>
        </p:nvSpPr>
        <p:spPr>
          <a:xfrm>
            <a:off x="609600" y="3"/>
            <a:ext cx="10972800" cy="1527175"/>
          </a:xfrm>
        </p:spPr>
        <p:txBody>
          <a:bodyPr/>
          <a:lstStyle/>
          <a:p>
            <a:r>
              <a:rPr lang="tr-TR" b="1" dirty="0">
                <a:ea typeface="MS PGothic" charset="0"/>
              </a:rPr>
              <a:t>Hükümet Başarısızlığı</a:t>
            </a:r>
          </a:p>
        </p:txBody>
      </p:sp>
      <p:sp>
        <p:nvSpPr>
          <p:cNvPr id="30723" name="Content Placeholder 2"/>
          <p:cNvSpPr>
            <a:spLocks noGrp="1"/>
          </p:cNvSpPr>
          <p:nvPr>
            <p:ph idx="1"/>
          </p:nvPr>
        </p:nvSpPr>
        <p:spPr>
          <a:xfrm>
            <a:off x="609600" y="1712913"/>
            <a:ext cx="10972800" cy="4895850"/>
          </a:xfrm>
        </p:spPr>
        <p:txBody>
          <a:bodyPr/>
          <a:lstStyle/>
          <a:p>
            <a:r>
              <a:rPr lang="tr-TR" sz="2800" dirty="0">
                <a:ea typeface="MS PGothic" charset="0"/>
              </a:rPr>
              <a:t>Hükümet Müdahalesi</a:t>
            </a:r>
          </a:p>
          <a:p>
            <a:pPr lvl="1"/>
            <a:r>
              <a:rPr lang="tr-TR" sz="2400" dirty="0">
                <a:ea typeface="MS PGothic" charset="0"/>
              </a:rPr>
              <a:t>Kar yapma ve yenilik yaratma dürtüsünün kalkması etkinliği arttırır mı?</a:t>
            </a:r>
          </a:p>
          <a:p>
            <a:pPr lvl="1"/>
            <a:r>
              <a:rPr lang="tr-TR" sz="2400" dirty="0">
                <a:ea typeface="MS PGothic" charset="0"/>
              </a:rPr>
              <a:t>Hükümet çalışanları performanslarına rağmen çok nadir kovulurlar.</a:t>
            </a:r>
          </a:p>
          <a:p>
            <a:r>
              <a:rPr lang="tr-TR" sz="2800" dirty="0">
                <a:ea typeface="MS PGothic" charset="0"/>
              </a:rPr>
              <a:t>Serbest piyasa</a:t>
            </a:r>
          </a:p>
          <a:p>
            <a:pPr lvl="1"/>
            <a:r>
              <a:rPr lang="tr-TR" sz="2400" dirty="0">
                <a:ea typeface="MS PGothic" charset="0"/>
              </a:rPr>
              <a:t>Marjinal maliyet fiyatlaması (P = MC) yapan firmaların maliyetleri düşürmek için hiçbir teşviki yoktur.</a:t>
            </a:r>
          </a:p>
          <a:p>
            <a:pPr lvl="1"/>
            <a:r>
              <a:rPr lang="tr-TR" sz="2400" dirty="0">
                <a:ea typeface="MS PGothic" charset="0"/>
              </a:rPr>
              <a:t>Sıklıkla hükümet müdahalesinden daha iyidir ve firma için değişen teşvik durumu vardır.</a:t>
            </a:r>
          </a:p>
        </p:txBody>
      </p:sp>
    </p:spTree>
    <p:extLst>
      <p:ext uri="{BB962C8B-B14F-4D97-AF65-F5344CB8AC3E}">
        <p14:creationId xmlns:p14="http://schemas.microsoft.com/office/powerpoint/2010/main" val="98084482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0723">
                                            <p:txEl>
                                              <p:pRg st="1" end="1"/>
                                            </p:txEl>
                                          </p:spTgt>
                                        </p:tgtEl>
                                        <p:attrNameLst>
                                          <p:attrName>style.visibility</p:attrName>
                                        </p:attrNameLst>
                                      </p:cBhvr>
                                      <p:to>
                                        <p:strVal val="visible"/>
                                      </p:to>
                                    </p:set>
                                    <p:animEffect transition="in" filter="barn(inVertical)">
                                      <p:cBhvr>
                                        <p:cTn id="7" dur="500"/>
                                        <p:tgtEl>
                                          <p:spTgt spid="3072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0723">
                                            <p:txEl>
                                              <p:pRg st="2" end="2"/>
                                            </p:txEl>
                                          </p:spTgt>
                                        </p:tgtEl>
                                        <p:attrNameLst>
                                          <p:attrName>style.visibility</p:attrName>
                                        </p:attrNameLst>
                                      </p:cBhvr>
                                      <p:to>
                                        <p:strVal val="visible"/>
                                      </p:to>
                                    </p:set>
                                    <p:animEffect transition="in" filter="barn(inVertical)">
                                      <p:cBhvr>
                                        <p:cTn id="10" dur="500"/>
                                        <p:tgtEl>
                                          <p:spTgt spid="30723">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30723">
                                            <p:txEl>
                                              <p:pRg st="4" end="4"/>
                                            </p:txEl>
                                          </p:spTgt>
                                        </p:tgtEl>
                                        <p:attrNameLst>
                                          <p:attrName>style.visibility</p:attrName>
                                        </p:attrNameLst>
                                      </p:cBhvr>
                                      <p:to>
                                        <p:strVal val="visible"/>
                                      </p:to>
                                    </p:set>
                                    <p:animEffect transition="in" filter="barn(inVertical)">
                                      <p:cBhvr>
                                        <p:cTn id="15" dur="500"/>
                                        <p:tgtEl>
                                          <p:spTgt spid="30723">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0723">
                                            <p:txEl>
                                              <p:pRg st="5" end="5"/>
                                            </p:txEl>
                                          </p:spTgt>
                                        </p:tgtEl>
                                        <p:attrNameLst>
                                          <p:attrName>style.visibility</p:attrName>
                                        </p:attrNameLst>
                                      </p:cBhvr>
                                      <p:to>
                                        <p:strVal val="visible"/>
                                      </p:to>
                                    </p:set>
                                    <p:animEffect transition="in" filter="barn(inVertical)">
                                      <p:cBhvr>
                                        <p:cTn id="18" dur="500"/>
                                        <p:tgtEl>
                                          <p:spTgt spid="3072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Title 1"/>
          <p:cNvSpPr>
            <a:spLocks noGrp="1"/>
          </p:cNvSpPr>
          <p:nvPr>
            <p:ph type="title"/>
          </p:nvPr>
        </p:nvSpPr>
        <p:spPr>
          <a:xfrm>
            <a:off x="609600" y="3"/>
            <a:ext cx="10972800" cy="1527175"/>
          </a:xfrm>
        </p:spPr>
        <p:txBody>
          <a:bodyPr/>
          <a:lstStyle/>
          <a:p>
            <a:r>
              <a:rPr lang="tr-TR" b="1" dirty="0">
                <a:ea typeface="MS PGothic" charset="0"/>
              </a:rPr>
              <a:t>Ekonomi: </a:t>
            </a:r>
            <a:r>
              <a:rPr lang="tr-TR" b="1" dirty="0" err="1">
                <a:ea typeface="MS PGothic" charset="0"/>
              </a:rPr>
              <a:t>Seinfeld</a:t>
            </a:r>
            <a:endParaRPr lang="tr-TR" b="1" dirty="0">
              <a:ea typeface="MS PGothic" charset="0"/>
            </a:endParaRPr>
          </a:p>
        </p:txBody>
      </p:sp>
      <p:sp>
        <p:nvSpPr>
          <p:cNvPr id="61442" name="Content Placeholder 2"/>
          <p:cNvSpPr>
            <a:spLocks noGrp="1"/>
          </p:cNvSpPr>
          <p:nvPr>
            <p:ph idx="1"/>
          </p:nvPr>
        </p:nvSpPr>
        <p:spPr>
          <a:xfrm>
            <a:off x="609600" y="1712913"/>
            <a:ext cx="10972800" cy="2932112"/>
          </a:xfrm>
        </p:spPr>
        <p:txBody>
          <a:bodyPr/>
          <a:lstStyle/>
          <a:p>
            <a:r>
              <a:rPr lang="tr-TR" altLang="ja-JP" sz="3200" dirty="0">
                <a:ea typeface="MS PGothic" charset="0"/>
              </a:rPr>
              <a:t>"</a:t>
            </a:r>
            <a:r>
              <a:rPr lang="tr-TR" altLang="ja-JP" sz="3200" dirty="0" err="1">
                <a:ea typeface="MS PGothic" charset="0"/>
              </a:rPr>
              <a:t>Seinfeld</a:t>
            </a:r>
            <a:r>
              <a:rPr lang="tr-TR" altLang="ja-JP" sz="3200" dirty="0">
                <a:ea typeface="MS PGothic" charset="0"/>
              </a:rPr>
              <a:t>"</a:t>
            </a:r>
          </a:p>
          <a:p>
            <a:pPr lvl="1"/>
            <a:r>
              <a:rPr lang="tr-TR" altLang="ja-JP" sz="2800" dirty="0">
                <a:ea typeface="MS PGothic" charset="0"/>
              </a:rPr>
              <a:t>"</a:t>
            </a:r>
            <a:r>
              <a:rPr lang="tr-TR" altLang="ja-JP" sz="2800" dirty="0" err="1">
                <a:ea typeface="MS PGothic" charset="0"/>
              </a:rPr>
              <a:t>Soup</a:t>
            </a:r>
            <a:r>
              <a:rPr lang="tr-TR" altLang="ja-JP" sz="2800" dirty="0">
                <a:ea typeface="MS PGothic" charset="0"/>
              </a:rPr>
              <a:t> Nazi" (1995)</a:t>
            </a:r>
          </a:p>
          <a:p>
            <a:pPr lvl="1"/>
            <a:r>
              <a:rPr lang="tr-TR" sz="2800" dirty="0">
                <a:ea typeface="MS PGothic" charset="0"/>
              </a:rPr>
              <a:t>Eğer tekelci firmanın ürünü çok popülerse</a:t>
            </a:r>
            <a:r>
              <a:rPr lang="tr-TR" altLang="ja-JP" sz="2800" dirty="0">
                <a:ea typeface="MS PGothic" charset="0"/>
              </a:rPr>
              <a:t>, ikamesi olmadığı için insanlar o ürünü almak için neredeyse her şeyi yapar.</a:t>
            </a:r>
          </a:p>
          <a:p>
            <a:pPr lvl="1"/>
            <a:r>
              <a:rPr lang="tr-TR" sz="2800" dirty="0">
                <a:ea typeface="MS PGothic" charset="0"/>
              </a:rPr>
              <a:t>Eğer ikame mal piyasaya sürülürse, tekelci firmanın gücüne ne olur?</a:t>
            </a:r>
          </a:p>
        </p:txBody>
      </p:sp>
      <p:pic>
        <p:nvPicPr>
          <p:cNvPr id="61443" name="Picture 4" descr="Econ in Media.eps">
            <a:hlinkClick r:id="rId3"/>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5063068" y="4718050"/>
            <a:ext cx="2065867" cy="147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73889020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1"/>
          <p:cNvSpPr>
            <a:spLocks noGrp="1"/>
          </p:cNvSpPr>
          <p:nvPr>
            <p:ph type="title"/>
          </p:nvPr>
        </p:nvSpPr>
        <p:spPr>
          <a:xfrm>
            <a:off x="1981200" y="11"/>
            <a:ext cx="8229600" cy="1527175"/>
          </a:xfrm>
        </p:spPr>
        <p:txBody>
          <a:bodyPr/>
          <a:lstStyle/>
          <a:p>
            <a:r>
              <a:rPr lang="tr-TR" altLang="en-US" b="1" dirty="0"/>
              <a:t>Sonuç</a:t>
            </a:r>
          </a:p>
        </p:txBody>
      </p:sp>
      <p:sp>
        <p:nvSpPr>
          <p:cNvPr id="63490" name="Content Placeholder 2"/>
          <p:cNvSpPr>
            <a:spLocks noGrp="1"/>
          </p:cNvSpPr>
          <p:nvPr>
            <p:ph idx="1"/>
          </p:nvPr>
        </p:nvSpPr>
        <p:spPr>
          <a:xfrm>
            <a:off x="1981199" y="1712913"/>
            <a:ext cx="9717741" cy="4895850"/>
          </a:xfrm>
        </p:spPr>
        <p:txBody>
          <a:bodyPr/>
          <a:lstStyle/>
          <a:p>
            <a:r>
              <a:rPr lang="tr-TR" altLang="en-US" sz="2800" dirty="0"/>
              <a:t>Rekabetçi piyasalar genellikle toplum refahını arttıran sonuçlar verirken, tekeller ise bunun tam tersine neden olur. </a:t>
            </a:r>
          </a:p>
          <a:p>
            <a:pPr lvl="1"/>
            <a:r>
              <a:rPr lang="tr-TR" altLang="en-US" sz="2400" dirty="0"/>
              <a:t>Hükümet tekelci piyasa sonuçlarını kısıtlar ve rekabetçi piyasaları destekler.</a:t>
            </a:r>
          </a:p>
          <a:p>
            <a:r>
              <a:rPr lang="tr-TR" altLang="en-US" sz="2800" dirty="0"/>
              <a:t>Tam rekabetçi piyasa ve tekelci piyasa iki ekstrem uçlardaki piyasa yapılarıdır. </a:t>
            </a:r>
          </a:p>
          <a:p>
            <a:pPr lvl="1"/>
            <a:r>
              <a:rPr lang="tr-TR" altLang="en-US" sz="2400" dirty="0"/>
              <a:t>Çoğu ekonomik aktivite bu iki alternatif piyasa yapısı arasındaki piyasalarda gerçekleşir.</a:t>
            </a:r>
          </a:p>
        </p:txBody>
      </p:sp>
    </p:spTree>
    <p:extLst>
      <p:ext uri="{BB962C8B-B14F-4D97-AF65-F5344CB8AC3E}">
        <p14:creationId xmlns:p14="http://schemas.microsoft.com/office/powerpoint/2010/main" val="3133572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Title 1"/>
          <p:cNvSpPr>
            <a:spLocks noGrp="1"/>
          </p:cNvSpPr>
          <p:nvPr>
            <p:ph type="title"/>
          </p:nvPr>
        </p:nvSpPr>
        <p:spPr>
          <a:xfrm>
            <a:off x="609600" y="1"/>
            <a:ext cx="10972800" cy="1527175"/>
          </a:xfrm>
        </p:spPr>
        <p:txBody>
          <a:bodyPr/>
          <a:lstStyle/>
          <a:p>
            <a:pPr algn="ctr"/>
            <a:r>
              <a:rPr lang="tr-TR" b="1" dirty="0">
                <a:ea typeface="MS PGothic" charset="0"/>
              </a:rPr>
              <a:t>Uzun-Dönem Maliyetleri</a:t>
            </a:r>
          </a:p>
        </p:txBody>
      </p:sp>
      <p:pic>
        <p:nvPicPr>
          <p:cNvPr id="82946" name="Picture 3" descr="FIG08.03_PRINECOMI_CH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9467" y="1774825"/>
            <a:ext cx="11379200" cy="49085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 name="Rectangle 3">
            <a:extLst>
              <a:ext uri="{FF2B5EF4-FFF2-40B4-BE49-F238E27FC236}">
                <a16:creationId xmlns:a16="http://schemas.microsoft.com/office/drawing/2014/main" id="{3E8521A4-6195-E849-951E-E923F60F8823}"/>
              </a:ext>
            </a:extLst>
          </p:cNvPr>
          <p:cNvSpPr/>
          <p:nvPr/>
        </p:nvSpPr>
        <p:spPr>
          <a:xfrm>
            <a:off x="9829861" y="5904198"/>
            <a:ext cx="1663790" cy="48939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400" b="1" dirty="0">
                <a:effectLst/>
                <a:latin typeface="Cambria"/>
                <a:ea typeface="ＭＳ 明朝"/>
                <a:cs typeface="Cambria"/>
              </a:rPr>
              <a:t>LRATC: Ölçek Ekonomisi</a:t>
            </a:r>
          </a:p>
        </p:txBody>
      </p:sp>
      <p:sp>
        <p:nvSpPr>
          <p:cNvPr id="6" name="Rectangle 5">
            <a:extLst>
              <a:ext uri="{FF2B5EF4-FFF2-40B4-BE49-F238E27FC236}">
                <a16:creationId xmlns:a16="http://schemas.microsoft.com/office/drawing/2014/main" id="{1A2F62DE-E49A-E748-9F3A-A5F2742D2C9F}"/>
              </a:ext>
            </a:extLst>
          </p:cNvPr>
          <p:cNvSpPr/>
          <p:nvPr/>
        </p:nvSpPr>
        <p:spPr>
          <a:xfrm>
            <a:off x="9829861" y="4624840"/>
            <a:ext cx="1663790" cy="48939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400" b="1" dirty="0">
                <a:effectLst/>
                <a:latin typeface="Cambria"/>
                <a:ea typeface="ＭＳ 明朝"/>
                <a:cs typeface="Cambria"/>
              </a:rPr>
              <a:t>LRATC: Ölçeğe Göre Sabit Getiri</a:t>
            </a:r>
          </a:p>
        </p:txBody>
      </p:sp>
      <p:sp>
        <p:nvSpPr>
          <p:cNvPr id="7" name="Rectangle 6">
            <a:extLst>
              <a:ext uri="{FF2B5EF4-FFF2-40B4-BE49-F238E27FC236}">
                <a16:creationId xmlns:a16="http://schemas.microsoft.com/office/drawing/2014/main" id="{2D8C7C76-8023-3A43-9019-9C290440438B}"/>
              </a:ext>
            </a:extLst>
          </p:cNvPr>
          <p:cNvSpPr/>
          <p:nvPr/>
        </p:nvSpPr>
        <p:spPr>
          <a:xfrm>
            <a:off x="9829861" y="3072766"/>
            <a:ext cx="1938806" cy="48939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400" b="1" dirty="0">
                <a:effectLst/>
                <a:latin typeface="Cambria"/>
                <a:ea typeface="ＭＳ 明朝"/>
                <a:cs typeface="Cambria"/>
              </a:rPr>
              <a:t>LRATC: Negatif Ölçek Ekonomisi</a:t>
            </a:r>
          </a:p>
        </p:txBody>
      </p:sp>
      <p:sp>
        <p:nvSpPr>
          <p:cNvPr id="8" name="Rectangle 7">
            <a:extLst>
              <a:ext uri="{FF2B5EF4-FFF2-40B4-BE49-F238E27FC236}">
                <a16:creationId xmlns:a16="http://schemas.microsoft.com/office/drawing/2014/main" id="{2050F81A-FAB9-D847-AD2D-D112342AC1B7}"/>
              </a:ext>
            </a:extLst>
          </p:cNvPr>
          <p:cNvSpPr/>
          <p:nvPr/>
        </p:nvSpPr>
        <p:spPr>
          <a:xfrm>
            <a:off x="481193" y="1729384"/>
            <a:ext cx="2962131" cy="303875"/>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Uzun-Dönem Maliyetleri</a:t>
            </a:r>
          </a:p>
        </p:txBody>
      </p:sp>
      <p:sp>
        <p:nvSpPr>
          <p:cNvPr id="9" name="Rectangle 8">
            <a:extLst>
              <a:ext uri="{FF2B5EF4-FFF2-40B4-BE49-F238E27FC236}">
                <a16:creationId xmlns:a16="http://schemas.microsoft.com/office/drawing/2014/main" id="{647477F8-B57E-4148-8314-195D57D4D4C1}"/>
              </a:ext>
            </a:extLst>
          </p:cNvPr>
          <p:cNvSpPr/>
          <p:nvPr/>
        </p:nvSpPr>
        <p:spPr>
          <a:xfrm>
            <a:off x="1883904" y="4765622"/>
            <a:ext cx="2838607" cy="95368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600" b="1" dirty="0">
                <a:effectLst/>
                <a:latin typeface="Cambria"/>
                <a:ea typeface="ＭＳ 明朝"/>
                <a:cs typeface="Cambria"/>
              </a:rPr>
              <a:t>Çıktı miktarı arttıkça maliyetler düşmeye devam edebilir, sabit kalabilir ya da artabilir.</a:t>
            </a:r>
          </a:p>
        </p:txBody>
      </p:sp>
      <p:sp>
        <p:nvSpPr>
          <p:cNvPr id="10" name="Rectangle 9">
            <a:extLst>
              <a:ext uri="{FF2B5EF4-FFF2-40B4-BE49-F238E27FC236}">
                <a16:creationId xmlns:a16="http://schemas.microsoft.com/office/drawing/2014/main" id="{E3541DBD-437B-6943-856C-937E08219A89}"/>
              </a:ext>
            </a:extLst>
          </p:cNvPr>
          <p:cNvSpPr/>
          <p:nvPr/>
        </p:nvSpPr>
        <p:spPr>
          <a:xfrm>
            <a:off x="3663598" y="2023847"/>
            <a:ext cx="4156006" cy="115396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600" b="1" dirty="0">
                <a:effectLst/>
                <a:latin typeface="Cambria"/>
                <a:ea typeface="ＭＳ 明朝"/>
                <a:cs typeface="Cambria"/>
              </a:rPr>
              <a:t>Uzun-dönemdeki maliyetler, artan uzmanlaşma, toplu üretim teknikleri ve girdilerin toplu alınması nedeniyle düşer nedeniyle ilk başta düşer.</a:t>
            </a:r>
          </a:p>
        </p:txBody>
      </p:sp>
    </p:spTree>
    <p:extLst>
      <p:ext uri="{BB962C8B-B14F-4D97-AF65-F5344CB8AC3E}">
        <p14:creationId xmlns:p14="http://schemas.microsoft.com/office/powerpoint/2010/main" val="32694462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Title 1"/>
          <p:cNvSpPr>
            <a:spLocks noGrp="1"/>
          </p:cNvSpPr>
          <p:nvPr>
            <p:ph type="title"/>
          </p:nvPr>
        </p:nvSpPr>
        <p:spPr>
          <a:xfrm>
            <a:off x="1981200" y="11"/>
            <a:ext cx="8229600" cy="1527175"/>
          </a:xfrm>
        </p:spPr>
        <p:txBody>
          <a:bodyPr/>
          <a:lstStyle/>
          <a:p>
            <a:r>
              <a:rPr lang="tr-TR" altLang="en-US" b="1" dirty="0"/>
              <a:t>Özet</a:t>
            </a:r>
          </a:p>
        </p:txBody>
      </p:sp>
      <p:sp>
        <p:nvSpPr>
          <p:cNvPr id="65538" name="Content Placeholder 2"/>
          <p:cNvSpPr>
            <a:spLocks noGrp="1"/>
          </p:cNvSpPr>
          <p:nvPr>
            <p:ph idx="1"/>
          </p:nvPr>
        </p:nvSpPr>
        <p:spPr>
          <a:xfrm>
            <a:off x="1981200" y="1712913"/>
            <a:ext cx="8829040" cy="4895850"/>
          </a:xfrm>
        </p:spPr>
        <p:txBody>
          <a:bodyPr/>
          <a:lstStyle/>
          <a:p>
            <a:r>
              <a:rPr lang="tr-TR" altLang="en-US" sz="3200" dirty="0"/>
              <a:t>Tekelci Piyasa</a:t>
            </a:r>
          </a:p>
          <a:p>
            <a:pPr lvl="1"/>
            <a:r>
              <a:rPr lang="tr-TR" altLang="en-US" sz="2800" dirty="0"/>
              <a:t>Tek bir satıcısı olan ve belli özellikteki ikamesi olmayan mal ya da hizmet üreten piyasa yapısıdır.</a:t>
            </a:r>
          </a:p>
          <a:p>
            <a:pPr lvl="1"/>
            <a:r>
              <a:rPr lang="tr-TR" altLang="en-US" sz="2800" dirty="0"/>
              <a:t>Piyasaya giriş için yüksek engellerin, piyasa gücünün temel kaynağı, olduğu bir piyasadır.</a:t>
            </a:r>
          </a:p>
          <a:p>
            <a:pPr lvl="1"/>
            <a:r>
              <a:rPr lang="tr-TR" altLang="en-US" sz="2800" dirty="0"/>
              <a:t>Uzun-dönemde kar yapılabilir.</a:t>
            </a:r>
          </a:p>
          <a:p>
            <a:r>
              <a:rPr lang="tr-TR" altLang="en-US" sz="3200" dirty="0"/>
              <a:t>Tam rekabetçi firmalar fiyat-alıcısıdır. Tekelci firmalar ise fiyat-yapıcısıdır.</a:t>
            </a:r>
          </a:p>
        </p:txBody>
      </p:sp>
    </p:spTree>
    <p:extLst>
      <p:ext uri="{BB962C8B-B14F-4D97-AF65-F5344CB8AC3E}">
        <p14:creationId xmlns:p14="http://schemas.microsoft.com/office/powerpoint/2010/main" val="387150698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p:cNvSpPr>
            <a:spLocks noGrp="1"/>
          </p:cNvSpPr>
          <p:nvPr>
            <p:ph type="title"/>
          </p:nvPr>
        </p:nvSpPr>
        <p:spPr>
          <a:xfrm>
            <a:off x="1981200" y="11"/>
            <a:ext cx="8229600" cy="1527175"/>
          </a:xfrm>
        </p:spPr>
        <p:txBody>
          <a:bodyPr/>
          <a:lstStyle/>
          <a:p>
            <a:r>
              <a:rPr lang="tr-TR" altLang="en-US" b="1" dirty="0"/>
              <a:t>Özet</a:t>
            </a:r>
          </a:p>
        </p:txBody>
      </p:sp>
      <p:sp>
        <p:nvSpPr>
          <p:cNvPr id="66562" name="Content Placeholder 2"/>
          <p:cNvSpPr>
            <a:spLocks noGrp="1"/>
          </p:cNvSpPr>
          <p:nvPr>
            <p:ph idx="1"/>
          </p:nvPr>
        </p:nvSpPr>
        <p:spPr>
          <a:xfrm>
            <a:off x="1981200" y="1712913"/>
            <a:ext cx="8229600" cy="4895850"/>
          </a:xfrm>
        </p:spPr>
        <p:txBody>
          <a:bodyPr/>
          <a:lstStyle/>
          <a:p>
            <a:r>
              <a:rPr lang="tr-TR" altLang="en-US" sz="2800" dirty="0"/>
              <a:t>Tam rekabetçi firmalar gibi tekelci firma da karını maksimize etmek ister.</a:t>
            </a:r>
          </a:p>
          <a:p>
            <a:pPr lvl="1"/>
            <a:r>
              <a:rPr lang="tr-TR" altLang="en-US" sz="2400" dirty="0"/>
              <a:t>Aynı kar maksimizasyon kuralı, MR = MC, kullanılır.</a:t>
            </a:r>
          </a:p>
          <a:p>
            <a:r>
              <a:rPr lang="tr-TR" altLang="en-US" sz="2800" dirty="0"/>
              <a:t>Etkinlik açısından bakıldığında tekelci firma çok daha az üretirken yüksek fiyat ister. </a:t>
            </a:r>
          </a:p>
          <a:p>
            <a:r>
              <a:rPr lang="tr-TR" altLang="en-US" sz="2800" dirty="0"/>
              <a:t>Tekelci piyasadaki çıktı miktarı tam rekabetçi piyasadaki olası çıktı miktarına göre daha az olduğundan, tekelci piyasada toplum refahı için kayıp oluşur.</a:t>
            </a:r>
          </a:p>
        </p:txBody>
      </p:sp>
    </p:spTree>
    <p:extLst>
      <p:ext uri="{BB962C8B-B14F-4D97-AF65-F5344CB8AC3E}">
        <p14:creationId xmlns:p14="http://schemas.microsoft.com/office/powerpoint/2010/main" val="411947774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Title 1"/>
          <p:cNvSpPr>
            <a:spLocks noGrp="1"/>
          </p:cNvSpPr>
          <p:nvPr>
            <p:ph type="title" idx="4294967295"/>
          </p:nvPr>
        </p:nvSpPr>
        <p:spPr>
          <a:xfrm>
            <a:off x="789920" y="0"/>
            <a:ext cx="8229600" cy="1527175"/>
          </a:xfrm>
        </p:spPr>
        <p:txBody>
          <a:bodyPr/>
          <a:lstStyle/>
          <a:p>
            <a:pPr algn="l" eaLnBrk="1" hangingPunct="1"/>
            <a:r>
              <a:rPr lang="tr-TR" altLang="en-US" b="1" dirty="0"/>
              <a:t>Örnek Sorular</a:t>
            </a:r>
            <a:endParaRPr lang="tr-TR" altLang="en-US" b="1" dirty="0">
              <a:latin typeface="Cambria" panose="02040503050406030204" pitchFamily="18" charset="0"/>
            </a:endParaRPr>
          </a:p>
        </p:txBody>
      </p:sp>
      <p:sp>
        <p:nvSpPr>
          <p:cNvPr id="53251" name="Content Placeholder 2"/>
          <p:cNvSpPr>
            <a:spLocks noGrp="1"/>
          </p:cNvSpPr>
          <p:nvPr>
            <p:ph idx="4294967295"/>
          </p:nvPr>
        </p:nvSpPr>
        <p:spPr>
          <a:xfrm>
            <a:off x="789920" y="1676104"/>
            <a:ext cx="8696325" cy="4895850"/>
          </a:xfrm>
        </p:spPr>
        <p:txBody>
          <a:bodyPr/>
          <a:lstStyle/>
          <a:p>
            <a:pPr marL="0" indent="0" eaLnBrk="1" hangingPunct="1">
              <a:buNone/>
            </a:pPr>
            <a:r>
              <a:rPr lang="tr-TR" altLang="en-US" sz="3200" dirty="0"/>
              <a:t>Aşağıdaki firmalardan hangisi büyük ihtimalle doğal bir tekeldir?</a:t>
            </a:r>
          </a:p>
          <a:p>
            <a:pPr marL="971550" lvl="1" indent="-514350" eaLnBrk="1" hangingPunct="1">
              <a:buFont typeface="Calibri" panose="020F0502020204030204" pitchFamily="34" charset="0"/>
              <a:buAutoNum type="alphaUcPeriod"/>
            </a:pPr>
            <a:r>
              <a:rPr lang="tr-TR" altLang="en-US" sz="2800" dirty="0"/>
              <a:t>Süper market mağazası</a:t>
            </a:r>
          </a:p>
          <a:p>
            <a:pPr marL="971550" lvl="1" indent="-514350" eaLnBrk="1" hangingPunct="1">
              <a:buFont typeface="Calibri" panose="020F0502020204030204" pitchFamily="34" charset="0"/>
              <a:buAutoNum type="alphaUcPeriod"/>
            </a:pPr>
            <a:r>
              <a:rPr lang="tr-TR" altLang="en-US" sz="2800" dirty="0"/>
              <a:t>Kablo TV firması</a:t>
            </a:r>
          </a:p>
          <a:p>
            <a:pPr marL="971550" lvl="1" indent="-514350" eaLnBrk="1" hangingPunct="1">
              <a:buFont typeface="Calibri" panose="020F0502020204030204" pitchFamily="34" charset="0"/>
              <a:buAutoNum type="alphaUcPeriod"/>
            </a:pPr>
            <a:r>
              <a:rPr lang="tr-TR" altLang="en-US" sz="2800" dirty="0"/>
              <a:t>Benzin istasyonu</a:t>
            </a:r>
          </a:p>
          <a:p>
            <a:pPr marL="971550" lvl="1" indent="-514350" eaLnBrk="1" hangingPunct="1">
              <a:buFont typeface="Calibri" panose="020F0502020204030204" pitchFamily="34" charset="0"/>
              <a:buAutoNum type="alphaUcPeriod"/>
            </a:pPr>
            <a:r>
              <a:rPr lang="tr-TR" altLang="en-US" sz="2800" dirty="0"/>
              <a:t>Kuaför</a:t>
            </a:r>
          </a:p>
        </p:txBody>
      </p:sp>
    </p:spTree>
    <p:extLst>
      <p:ext uri="{BB962C8B-B14F-4D97-AF65-F5344CB8AC3E}">
        <p14:creationId xmlns:p14="http://schemas.microsoft.com/office/powerpoint/2010/main" val="191595297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2" end="2"/>
                                            </p:txEl>
                                          </p:spTgt>
                                        </p:tgtEl>
                                        <p:attrNameLst>
                                          <p:attrName>style.fontStyle</p:attrName>
                                        </p:attrNameLst>
                                      </p:cBhvr>
                                      <p:to>
                                        <p:strVal val="normal"/>
                                      </p:to>
                                    </p:set>
                                    <p:set>
                                      <p:cBhvr override="childStyle">
                                        <p:cTn id="7" dur="indefinite"/>
                                        <p:tgtEl>
                                          <p:spTgt spid="53251">
                                            <p:txEl>
                                              <p:pRg st="2" end="2"/>
                                            </p:txEl>
                                          </p:spTgt>
                                        </p:tgtEl>
                                        <p:attrNameLst>
                                          <p:attrName>style.fontWeight</p:attrName>
                                        </p:attrNameLst>
                                      </p:cBhvr>
                                      <p:to>
                                        <p:strVal val="bold"/>
                                      </p:to>
                                    </p:set>
                                    <p:set>
                                      <p:cBhvr override="childStyle">
                                        <p:cTn id="8" dur="indefinite"/>
                                        <p:tgtEl>
                                          <p:spTgt spid="53251">
                                            <p:txEl>
                                              <p:pRg st="2" end="2"/>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2" end="2"/>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Title 1"/>
          <p:cNvSpPr>
            <a:spLocks noGrp="1"/>
          </p:cNvSpPr>
          <p:nvPr>
            <p:ph type="title" idx="4294967295"/>
          </p:nvPr>
        </p:nvSpPr>
        <p:spPr>
          <a:xfrm>
            <a:off x="605855" y="65314"/>
            <a:ext cx="8229600" cy="1527175"/>
          </a:xfrm>
        </p:spPr>
        <p:txBody>
          <a:bodyPr/>
          <a:lstStyle/>
          <a:p>
            <a:pPr algn="l" eaLnBrk="1" hangingPunct="1"/>
            <a:r>
              <a:rPr lang="tr-TR" altLang="en-US" b="1" dirty="0"/>
              <a:t>Örnek Sorular</a:t>
            </a:r>
            <a:endParaRPr lang="tr-TR" altLang="en-US" b="1" dirty="0">
              <a:latin typeface="Cambria" panose="02040503050406030204" pitchFamily="18" charset="0"/>
            </a:endParaRPr>
          </a:p>
        </p:txBody>
      </p:sp>
      <p:sp>
        <p:nvSpPr>
          <p:cNvPr id="53251" name="Content Placeholder 2"/>
          <p:cNvSpPr>
            <a:spLocks noGrp="1"/>
          </p:cNvSpPr>
          <p:nvPr>
            <p:ph idx="4294967295"/>
          </p:nvPr>
        </p:nvSpPr>
        <p:spPr>
          <a:xfrm>
            <a:off x="605855" y="1694509"/>
            <a:ext cx="10032094" cy="4895850"/>
          </a:xfrm>
        </p:spPr>
        <p:txBody>
          <a:bodyPr/>
          <a:lstStyle/>
          <a:p>
            <a:pPr marL="0" indent="0" eaLnBrk="1" hangingPunct="1">
              <a:buNone/>
            </a:pPr>
            <a:r>
              <a:rPr lang="tr-TR" altLang="en-US" sz="3200" dirty="0"/>
              <a:t>Kar maksimizasyonu yapan tekel için aşağıdakilerden hangisi doğrudur?</a:t>
            </a:r>
          </a:p>
          <a:p>
            <a:pPr marL="971550" lvl="1" indent="-514350" eaLnBrk="1" hangingPunct="1">
              <a:buFont typeface="Calibri" panose="020F0502020204030204" pitchFamily="34" charset="0"/>
              <a:buAutoNum type="alphaUcPeriod"/>
            </a:pPr>
            <a:r>
              <a:rPr lang="tr-TR" altLang="en-US" sz="2800" dirty="0"/>
              <a:t>P = MR = MC</a:t>
            </a:r>
          </a:p>
          <a:p>
            <a:pPr marL="971550" lvl="1" indent="-514350" eaLnBrk="1" hangingPunct="1">
              <a:buFont typeface="Calibri" panose="020F0502020204030204" pitchFamily="34" charset="0"/>
              <a:buAutoNum type="alphaUcPeriod"/>
            </a:pPr>
            <a:r>
              <a:rPr lang="tr-TR" altLang="en-US" sz="2800" dirty="0"/>
              <a:t>P = MR &gt; MC</a:t>
            </a:r>
          </a:p>
          <a:p>
            <a:pPr marL="971550" lvl="1" indent="-514350" eaLnBrk="1" hangingPunct="1">
              <a:buFont typeface="Calibri" panose="020F0502020204030204" pitchFamily="34" charset="0"/>
              <a:buAutoNum type="alphaUcPeriod"/>
            </a:pPr>
            <a:r>
              <a:rPr lang="tr-TR" altLang="en-US" sz="2800" dirty="0"/>
              <a:t>P &gt; MR = MC</a:t>
            </a:r>
          </a:p>
          <a:p>
            <a:pPr marL="971550" lvl="1" indent="-514350" eaLnBrk="1" hangingPunct="1">
              <a:buFont typeface="Calibri" panose="020F0502020204030204" pitchFamily="34" charset="0"/>
              <a:buAutoNum type="alphaUcPeriod"/>
            </a:pPr>
            <a:r>
              <a:rPr lang="tr-TR" altLang="en-US" sz="2800" dirty="0"/>
              <a:t>P &gt; MR &gt; MC</a:t>
            </a:r>
          </a:p>
        </p:txBody>
      </p:sp>
    </p:spTree>
    <p:extLst>
      <p:ext uri="{BB962C8B-B14F-4D97-AF65-F5344CB8AC3E}">
        <p14:creationId xmlns:p14="http://schemas.microsoft.com/office/powerpoint/2010/main" val="203958318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Title 1"/>
          <p:cNvSpPr>
            <a:spLocks noGrp="1"/>
          </p:cNvSpPr>
          <p:nvPr>
            <p:ph type="title" idx="4294967295"/>
          </p:nvPr>
        </p:nvSpPr>
        <p:spPr>
          <a:xfrm>
            <a:off x="697889" y="13447"/>
            <a:ext cx="8229600" cy="1527175"/>
          </a:xfrm>
        </p:spPr>
        <p:txBody>
          <a:bodyPr/>
          <a:lstStyle/>
          <a:p>
            <a:pPr algn="l" eaLnBrk="1" hangingPunct="1"/>
            <a:r>
              <a:rPr lang="tr-TR" altLang="en-US" b="1" dirty="0"/>
              <a:t>Örnek Sorular</a:t>
            </a:r>
            <a:endParaRPr lang="tr-TR" altLang="en-US" b="1" dirty="0">
              <a:latin typeface="Cambria" panose="02040503050406030204" pitchFamily="18" charset="0"/>
            </a:endParaRPr>
          </a:p>
        </p:txBody>
      </p:sp>
      <p:sp>
        <p:nvSpPr>
          <p:cNvPr id="53251" name="Content Placeholder 2"/>
          <p:cNvSpPr>
            <a:spLocks noGrp="1"/>
          </p:cNvSpPr>
          <p:nvPr>
            <p:ph idx="4294967295"/>
          </p:nvPr>
        </p:nvSpPr>
        <p:spPr>
          <a:xfrm>
            <a:off x="697889" y="1694509"/>
            <a:ext cx="8696325" cy="4895850"/>
          </a:xfrm>
        </p:spPr>
        <p:txBody>
          <a:bodyPr/>
          <a:lstStyle/>
          <a:p>
            <a:pPr marL="0" indent="0" eaLnBrk="1" hangingPunct="1">
              <a:buNone/>
            </a:pPr>
            <a:r>
              <a:rPr lang="tr-TR" altLang="en-US" sz="3200" dirty="0"/>
              <a:t>Tam rekabetçi bir firma ile karşılaştırıldığında tekel piyasasındaki refah kaybının nedeni nedir?</a:t>
            </a:r>
          </a:p>
          <a:p>
            <a:pPr marL="971550" lvl="1" indent="-514350" eaLnBrk="1" hangingPunct="1">
              <a:buFont typeface="Calibri" panose="020F0502020204030204" pitchFamily="34" charset="0"/>
              <a:buAutoNum type="alphaUcPeriod"/>
            </a:pPr>
            <a:r>
              <a:rPr lang="tr-TR" altLang="en-US" sz="2800" dirty="0"/>
              <a:t>Tekelci firmanın aşağı-eğimli talep eğrisi ile yüzleşmesi.</a:t>
            </a:r>
          </a:p>
          <a:p>
            <a:pPr marL="971550" lvl="1" indent="-514350" eaLnBrk="1" hangingPunct="1">
              <a:buFont typeface="Calibri" panose="020F0502020204030204" pitchFamily="34" charset="0"/>
              <a:buAutoNum type="alphaUcPeriod"/>
            </a:pPr>
            <a:r>
              <a:rPr lang="tr-TR" altLang="en-US" sz="2800" dirty="0"/>
              <a:t>İnsanların tekelleri daha sık boykot etmesi.</a:t>
            </a:r>
          </a:p>
          <a:p>
            <a:pPr marL="971550" lvl="1" indent="-514350" eaLnBrk="1" hangingPunct="1">
              <a:buFont typeface="Calibri" panose="020F0502020204030204" pitchFamily="34" charset="0"/>
              <a:buAutoNum type="alphaUcPeriod"/>
            </a:pPr>
            <a:r>
              <a:rPr lang="tr-TR" altLang="en-US" sz="2800" dirty="0"/>
              <a:t>Tekelin yüksek fiyattan daha az mal satması.</a:t>
            </a:r>
          </a:p>
          <a:p>
            <a:pPr marL="971550" lvl="1" indent="-514350" eaLnBrk="1" hangingPunct="1">
              <a:buFont typeface="Calibri" panose="020F0502020204030204" pitchFamily="34" charset="0"/>
              <a:buAutoNum type="alphaUcPeriod"/>
            </a:pPr>
            <a:r>
              <a:rPr lang="tr-TR" altLang="en-US" sz="2800" dirty="0"/>
              <a:t>Tekelin hiçbir rakibinin olmaması.</a:t>
            </a:r>
          </a:p>
        </p:txBody>
      </p:sp>
    </p:spTree>
    <p:extLst>
      <p:ext uri="{BB962C8B-B14F-4D97-AF65-F5344CB8AC3E}">
        <p14:creationId xmlns:p14="http://schemas.microsoft.com/office/powerpoint/2010/main" val="247154350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Title 1"/>
          <p:cNvSpPr>
            <a:spLocks noGrp="1"/>
          </p:cNvSpPr>
          <p:nvPr>
            <p:ph type="title" idx="4294967295"/>
          </p:nvPr>
        </p:nvSpPr>
        <p:spPr>
          <a:xfrm>
            <a:off x="587449" y="0"/>
            <a:ext cx="8229600" cy="1527175"/>
          </a:xfrm>
        </p:spPr>
        <p:txBody>
          <a:bodyPr/>
          <a:lstStyle/>
          <a:p>
            <a:pPr algn="l" eaLnBrk="1" hangingPunct="1"/>
            <a:r>
              <a:rPr lang="tr-TR" altLang="en-US" b="1" dirty="0"/>
              <a:t>Örnek Sorular</a:t>
            </a:r>
            <a:endParaRPr lang="tr-TR" altLang="en-US" b="1" dirty="0">
              <a:latin typeface="Cambria" panose="02040503050406030204" pitchFamily="18" charset="0"/>
            </a:endParaRPr>
          </a:p>
        </p:txBody>
      </p:sp>
      <p:sp>
        <p:nvSpPr>
          <p:cNvPr id="53251" name="Content Placeholder 2"/>
          <p:cNvSpPr>
            <a:spLocks noGrp="1"/>
          </p:cNvSpPr>
          <p:nvPr>
            <p:ph idx="4294967295"/>
          </p:nvPr>
        </p:nvSpPr>
        <p:spPr>
          <a:xfrm>
            <a:off x="587449" y="1712913"/>
            <a:ext cx="10707323" cy="4895850"/>
          </a:xfrm>
        </p:spPr>
        <p:txBody>
          <a:bodyPr/>
          <a:lstStyle/>
          <a:p>
            <a:pPr marL="0" indent="0" eaLnBrk="1" hangingPunct="1">
              <a:buNone/>
            </a:pPr>
            <a:r>
              <a:rPr lang="tr-TR" altLang="en-US" sz="3200" dirty="0"/>
              <a:t>Aşağıdakilerden hangisi gerçekleşirse tekelci firma negatif kar yapar ve uzun-dönemde piyasadan çıkar?</a:t>
            </a:r>
          </a:p>
          <a:p>
            <a:pPr marL="971550" lvl="1" indent="-514350" eaLnBrk="1" hangingPunct="1">
              <a:buFont typeface="Calibri" panose="020F0502020204030204" pitchFamily="34" charset="0"/>
              <a:buAutoNum type="alphaUcPeriod"/>
            </a:pPr>
            <a:r>
              <a:rPr lang="tr-TR" altLang="en-US" sz="2800" dirty="0"/>
              <a:t>Yeni bir rakip firma piyasaya girerse.</a:t>
            </a:r>
          </a:p>
          <a:p>
            <a:pPr marL="971550" lvl="1" indent="-514350" eaLnBrk="1" hangingPunct="1">
              <a:buFont typeface="Calibri" panose="020F0502020204030204" pitchFamily="34" charset="0"/>
              <a:buAutoNum type="alphaUcPeriod"/>
            </a:pPr>
            <a:r>
              <a:rPr lang="tr-TR" altLang="en-US" sz="2800" dirty="0"/>
              <a:t>Talep daha elastik olursa.</a:t>
            </a:r>
          </a:p>
          <a:p>
            <a:pPr marL="971550" lvl="1" indent="-514350" eaLnBrk="1" hangingPunct="1">
              <a:buFont typeface="Calibri" panose="020F0502020204030204" pitchFamily="34" charset="0"/>
              <a:buAutoNum type="alphaUcPeriod"/>
            </a:pPr>
            <a:r>
              <a:rPr lang="tr-TR" altLang="en-US" sz="2800" dirty="0"/>
              <a:t>P &lt; ATC</a:t>
            </a:r>
          </a:p>
          <a:p>
            <a:pPr marL="971550" lvl="1" indent="-514350" eaLnBrk="1" hangingPunct="1">
              <a:buFont typeface="Calibri" panose="020F0502020204030204" pitchFamily="34" charset="0"/>
              <a:buAutoNum type="alphaUcPeriod"/>
            </a:pPr>
            <a:r>
              <a:rPr lang="tr-TR" altLang="en-US" sz="2800" dirty="0"/>
              <a:t>Tekelci firma hiçbir zaman negatif kar yapamaz.</a:t>
            </a:r>
          </a:p>
        </p:txBody>
      </p:sp>
    </p:spTree>
    <p:extLst>
      <p:ext uri="{BB962C8B-B14F-4D97-AF65-F5344CB8AC3E}">
        <p14:creationId xmlns:p14="http://schemas.microsoft.com/office/powerpoint/2010/main" val="350923736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b="1" noProof="0" dirty="0"/>
              <a:t>Kaynaklar</a:t>
            </a:r>
          </a:p>
        </p:txBody>
      </p:sp>
      <p:sp>
        <p:nvSpPr>
          <p:cNvPr id="4" name="Content Placeholder 3"/>
          <p:cNvSpPr>
            <a:spLocks noGrp="1"/>
          </p:cNvSpPr>
          <p:nvPr>
            <p:ph idx="1"/>
          </p:nvPr>
        </p:nvSpPr>
        <p:spPr/>
        <p:txBody>
          <a:bodyPr/>
          <a:lstStyle/>
          <a:p>
            <a:r>
              <a:rPr lang="tr-TR" noProof="0" dirty="0"/>
              <a:t>"</a:t>
            </a:r>
            <a:r>
              <a:rPr lang="tr-TR" noProof="0" dirty="0" err="1"/>
              <a:t>Principles</a:t>
            </a:r>
            <a:r>
              <a:rPr lang="tr-TR" noProof="0" dirty="0"/>
              <a:t> of </a:t>
            </a:r>
            <a:r>
              <a:rPr lang="tr-TR" noProof="0" dirty="0" err="1"/>
              <a:t>Economics</a:t>
            </a:r>
            <a:r>
              <a:rPr lang="tr-TR" noProof="0" dirty="0"/>
              <a:t> </a:t>
            </a:r>
            <a:r>
              <a:rPr lang="tr-TR" noProof="0" dirty="0" err="1"/>
              <a:t>with</a:t>
            </a:r>
            <a:r>
              <a:rPr lang="tr-TR" noProof="0" dirty="0"/>
              <a:t> </a:t>
            </a:r>
            <a:r>
              <a:rPr lang="tr-TR" noProof="0" dirty="0" err="1"/>
              <a:t>Smartwork</a:t>
            </a:r>
            <a:r>
              <a:rPr lang="tr-TR" noProof="0" dirty="0"/>
              <a:t> Access (ISBN: 978-0-26314-5), 1st Edition, 2013" </a:t>
            </a:r>
            <a:r>
              <a:rPr lang="tr-TR" noProof="0" dirty="0" err="1"/>
              <a:t>by</a:t>
            </a:r>
            <a:r>
              <a:rPr lang="tr-TR" noProof="0" dirty="0"/>
              <a:t> </a:t>
            </a:r>
            <a:r>
              <a:rPr lang="tr-TR" noProof="0" dirty="0" err="1"/>
              <a:t>Mateer</a:t>
            </a:r>
            <a:r>
              <a:rPr lang="tr-TR" noProof="0" dirty="0"/>
              <a:t> </a:t>
            </a:r>
            <a:r>
              <a:rPr lang="tr-TR" noProof="0" dirty="0" err="1"/>
              <a:t>and</a:t>
            </a:r>
            <a:r>
              <a:rPr lang="tr-TR" noProof="0" dirty="0"/>
              <a:t> </a:t>
            </a:r>
            <a:r>
              <a:rPr lang="tr-TR" noProof="0" dirty="0" err="1"/>
              <a:t>Coppock</a:t>
            </a:r>
            <a:endParaRPr lang="tr-TR" noProof="0" dirty="0"/>
          </a:p>
          <a:p>
            <a:r>
              <a:rPr lang="tr-TR" noProof="0" dirty="0"/>
              <a:t>"</a:t>
            </a:r>
            <a:r>
              <a:rPr lang="tr-TR" noProof="0" dirty="0" err="1"/>
              <a:t>Economics</a:t>
            </a:r>
            <a:r>
              <a:rPr lang="tr-TR" noProof="0" dirty="0"/>
              <a:t>: </a:t>
            </a:r>
            <a:r>
              <a:rPr lang="tr-TR" noProof="0" dirty="0" err="1"/>
              <a:t>Custom</a:t>
            </a:r>
            <a:r>
              <a:rPr lang="tr-TR" noProof="0" dirty="0"/>
              <a:t> Edition </a:t>
            </a:r>
            <a:r>
              <a:rPr lang="tr-TR" noProof="0" dirty="0" err="1"/>
              <a:t>for</a:t>
            </a:r>
            <a:r>
              <a:rPr lang="tr-TR" noProof="0" dirty="0"/>
              <a:t> NCSU (ISBN: 9781937435202" </a:t>
            </a:r>
            <a:r>
              <a:rPr lang="tr-TR" noProof="0" dirty="0" err="1"/>
              <a:t>by</a:t>
            </a:r>
            <a:r>
              <a:rPr lang="tr-TR" noProof="0" dirty="0"/>
              <a:t> David </a:t>
            </a:r>
            <a:r>
              <a:rPr lang="tr-TR" noProof="0" dirty="0" err="1"/>
              <a:t>Hyman</a:t>
            </a:r>
            <a:endParaRPr lang="tr-TR" noProof="0" dirty="0"/>
          </a:p>
        </p:txBody>
      </p:sp>
    </p:spTree>
    <p:extLst>
      <p:ext uri="{BB962C8B-B14F-4D97-AF65-F5344CB8AC3E}">
        <p14:creationId xmlns:p14="http://schemas.microsoft.com/office/powerpoint/2010/main" val="8654965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p:cNvSpPr>
            <a:spLocks noGrp="1"/>
          </p:cNvSpPr>
          <p:nvPr>
            <p:ph type="title" idx="4294967295"/>
          </p:nvPr>
        </p:nvSpPr>
        <p:spPr>
          <a:xfrm>
            <a:off x="569913" y="0"/>
            <a:ext cx="10402888" cy="1527175"/>
          </a:xfrm>
        </p:spPr>
        <p:txBody>
          <a:bodyPr/>
          <a:lstStyle/>
          <a:p>
            <a:pPr algn="l"/>
            <a:r>
              <a:rPr lang="tr-TR" b="1" dirty="0">
                <a:ea typeface="MS PGothic" charset="0"/>
                <a:cs typeface="MS PGothic" charset="0"/>
              </a:rPr>
              <a:t>KD ve UD Maliyet Karşılaştırması</a:t>
            </a:r>
          </a:p>
        </p:txBody>
      </p:sp>
      <p:sp>
        <p:nvSpPr>
          <p:cNvPr id="84994" name="Content Placeholder 2"/>
          <p:cNvSpPr>
            <a:spLocks noGrp="1"/>
          </p:cNvSpPr>
          <p:nvPr>
            <p:ph idx="4294967295"/>
          </p:nvPr>
        </p:nvSpPr>
        <p:spPr>
          <a:xfrm>
            <a:off x="569913" y="1657350"/>
            <a:ext cx="11622087" cy="4895850"/>
          </a:xfrm>
        </p:spPr>
        <p:txBody>
          <a:bodyPr/>
          <a:lstStyle/>
          <a:p>
            <a:r>
              <a:rPr lang="tr-TR" sz="2800" dirty="0">
                <a:ea typeface="MS PGothic" charset="0"/>
                <a:cs typeface="MS PGothic" charset="0"/>
              </a:rPr>
              <a:t>Kısa-dönem ve uzun-dönem maliyet eğrilerinin ikisi de U-şeklindedir. Fakat, farklı nedenlerden dolayı U-şeklindedirler!</a:t>
            </a:r>
          </a:p>
          <a:p>
            <a:r>
              <a:rPr lang="tr-TR" sz="2800" dirty="0">
                <a:ea typeface="MS PGothic" charset="0"/>
                <a:cs typeface="MS PGothic" charset="0"/>
              </a:rPr>
              <a:t>SRATC (Kısa-Dönem ATC)</a:t>
            </a:r>
          </a:p>
          <a:p>
            <a:pPr lvl="1"/>
            <a:r>
              <a:rPr lang="tr-TR" sz="2400" dirty="0">
                <a:ea typeface="MS PGothic" charset="0"/>
                <a:cs typeface="MS PGothic" charset="0"/>
              </a:rPr>
              <a:t>Azalan marjinal ürün yasasından dolayı U-şeklindedir</a:t>
            </a:r>
          </a:p>
          <a:p>
            <a:pPr lvl="1"/>
            <a:r>
              <a:rPr lang="tr-TR" sz="2400" dirty="0">
                <a:ea typeface="MS PGothic" charset="0"/>
                <a:cs typeface="MS PGothic" charset="0"/>
              </a:rPr>
              <a:t>MP</a:t>
            </a:r>
            <a:r>
              <a:rPr lang="tr-TR" sz="2400" baseline="-25000" dirty="0">
                <a:ea typeface="MS PGothic" charset="0"/>
                <a:cs typeface="MS PGothic" charset="0"/>
              </a:rPr>
              <a:t>L</a:t>
            </a:r>
            <a:r>
              <a:rPr lang="tr-TR" sz="2400" dirty="0">
                <a:ea typeface="MS PGothic" charset="0"/>
                <a:cs typeface="MS PGothic" charset="0"/>
              </a:rPr>
              <a:t> düşünce, MC artar ve ATC, </a:t>
            </a:r>
            <a:r>
              <a:rPr lang="tr-TR" sz="2400" dirty="0" err="1">
                <a:ea typeface="MS PGothic" charset="0"/>
                <a:cs typeface="MS PGothic" charset="0"/>
              </a:rPr>
              <a:t>MC'yi</a:t>
            </a:r>
            <a:r>
              <a:rPr lang="tr-TR" sz="2400" dirty="0">
                <a:ea typeface="MS PGothic" charset="0"/>
                <a:cs typeface="MS PGothic" charset="0"/>
              </a:rPr>
              <a:t> takip eder.</a:t>
            </a:r>
          </a:p>
          <a:p>
            <a:r>
              <a:rPr lang="tr-TR" sz="2800" dirty="0">
                <a:ea typeface="MS PGothic" charset="0"/>
                <a:cs typeface="MS PGothic" charset="0"/>
              </a:rPr>
              <a:t>LRATC (Uzun-Dönem ATC)</a:t>
            </a:r>
          </a:p>
          <a:p>
            <a:pPr lvl="1"/>
            <a:r>
              <a:rPr lang="tr-TR" sz="2400" dirty="0">
                <a:ea typeface="MS PGothic" charset="0"/>
                <a:cs typeface="MS PGothic" charset="0"/>
              </a:rPr>
              <a:t>Ölçek ve negatif ölçek ekonomileri nedeniyle U-şeklindedir.</a:t>
            </a:r>
          </a:p>
          <a:p>
            <a:pPr lvl="1"/>
            <a:r>
              <a:rPr lang="tr-TR" sz="2400" dirty="0">
                <a:ea typeface="MS PGothic" charset="0"/>
                <a:cs typeface="MS PGothic" charset="0"/>
              </a:rPr>
              <a:t>Küçük firmalar büyüyerek maliyetlerini düşürebilirler (birim başına: </a:t>
            </a:r>
            <a:r>
              <a:rPr lang="tr-TR" sz="2400" dirty="0" err="1">
                <a:ea typeface="MS PGothic" charset="0"/>
                <a:cs typeface="MS PGothic" charset="0"/>
              </a:rPr>
              <a:t>Q</a:t>
            </a:r>
            <a:r>
              <a:rPr lang="tr-TR" sz="2400" dirty="0">
                <a:ea typeface="MS PGothic" charset="0"/>
                <a:cs typeface="MS PGothic" charset="0"/>
              </a:rPr>
              <a:t>) fakat eğer çok fazla büyürlerse, maliyetler artabilir.</a:t>
            </a:r>
          </a:p>
          <a:p>
            <a:pPr lvl="1"/>
            <a:endParaRPr lang="tr-TR" sz="2400" dirty="0">
              <a:ea typeface="MS PGothic" charset="0"/>
              <a:cs typeface="MS PGothic" charset="0"/>
            </a:endParaRPr>
          </a:p>
        </p:txBody>
      </p:sp>
    </p:spTree>
    <p:extLst>
      <p:ext uri="{BB962C8B-B14F-4D97-AF65-F5344CB8AC3E}">
        <p14:creationId xmlns:p14="http://schemas.microsoft.com/office/powerpoint/2010/main" val="42116676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Title 1"/>
          <p:cNvSpPr>
            <a:spLocks noGrp="1"/>
          </p:cNvSpPr>
          <p:nvPr>
            <p:ph type="title"/>
          </p:nvPr>
        </p:nvSpPr>
        <p:spPr>
          <a:xfrm>
            <a:off x="1981200" y="11"/>
            <a:ext cx="8229600" cy="1527175"/>
          </a:xfrm>
        </p:spPr>
        <p:txBody>
          <a:bodyPr/>
          <a:lstStyle/>
          <a:p>
            <a:r>
              <a:rPr lang="tr-TR" altLang="en-US" b="1" dirty="0">
                <a:latin typeface="Cambria" panose="02040503050406030204" pitchFamily="18" charset="0"/>
              </a:rPr>
              <a:t>Daha Önce</a:t>
            </a:r>
          </a:p>
        </p:txBody>
      </p:sp>
      <p:sp>
        <p:nvSpPr>
          <p:cNvPr id="8194" name="Content Placeholder 2"/>
          <p:cNvSpPr>
            <a:spLocks noGrp="1"/>
          </p:cNvSpPr>
          <p:nvPr>
            <p:ph idx="1"/>
          </p:nvPr>
        </p:nvSpPr>
        <p:spPr>
          <a:xfrm>
            <a:off x="1981200" y="1712913"/>
            <a:ext cx="8229600" cy="4895850"/>
          </a:xfrm>
        </p:spPr>
        <p:txBody>
          <a:bodyPr/>
          <a:lstStyle/>
          <a:p>
            <a:r>
              <a:rPr lang="tr-TR" altLang="en-US" sz="2800" dirty="0"/>
              <a:t>Tam rekabetçi piyasada kar ve zarar bir sinyal gibi davranır.</a:t>
            </a:r>
          </a:p>
          <a:p>
            <a:r>
              <a:rPr lang="tr-TR" altLang="en-US" sz="2800" dirty="0"/>
              <a:t>Tam rekabetin var olabilmesi için, iki faktörün sağlanması gerekir:</a:t>
            </a:r>
          </a:p>
          <a:p>
            <a:pPr lvl="1"/>
            <a:r>
              <a:rPr lang="tr-TR" altLang="en-US" sz="2400" dirty="0"/>
              <a:t>Tam rekabetçi bir piyasa</a:t>
            </a:r>
          </a:p>
          <a:p>
            <a:pPr lvl="1"/>
            <a:r>
              <a:rPr lang="tr-TR" altLang="en-US" sz="2400" dirty="0"/>
              <a:t>Piyasaya kolay giriş ve piyasadan kolay çıkış</a:t>
            </a:r>
          </a:p>
          <a:p>
            <a:r>
              <a:rPr lang="tr-TR" altLang="en-US" sz="2800" dirty="0"/>
              <a:t>Piyasadaki bir fiyat alıcısının ödediği ya da aldığı fiyat üzerinde hiçbir kontrolü yoktur.</a:t>
            </a:r>
          </a:p>
          <a:p>
            <a:r>
              <a:rPr lang="tr-TR" altLang="en-US" sz="2800" dirty="0"/>
              <a:t>Karını maksimize eden bir firma üretimi (</a:t>
            </a:r>
            <a:r>
              <a:rPr lang="tr-TR" altLang="en-US" sz="2800" dirty="0" err="1"/>
              <a:t>Q</a:t>
            </a:r>
            <a:r>
              <a:rPr lang="tr-TR" altLang="en-US" sz="2800" dirty="0"/>
              <a:t>),      MR = MC = P noktasına kadar arttırır.</a:t>
            </a:r>
          </a:p>
        </p:txBody>
      </p:sp>
    </p:spTree>
    <p:extLst>
      <p:ext uri="{BB962C8B-B14F-4D97-AF65-F5344CB8AC3E}">
        <p14:creationId xmlns:p14="http://schemas.microsoft.com/office/powerpoint/2010/main" val="5672688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264803" y="10365"/>
            <a:ext cx="8229600" cy="1527175"/>
          </a:xfrm>
        </p:spPr>
        <p:txBody>
          <a:bodyPr/>
          <a:lstStyle/>
          <a:p>
            <a:r>
              <a:rPr lang="tr-TR" altLang="en-US" b="1" dirty="0"/>
              <a:t>Tekelin Tanımı</a:t>
            </a:r>
          </a:p>
        </p:txBody>
      </p:sp>
      <p:sp>
        <p:nvSpPr>
          <p:cNvPr id="8195" name="Content Placeholder 2"/>
          <p:cNvSpPr>
            <a:spLocks noGrp="1"/>
          </p:cNvSpPr>
          <p:nvPr>
            <p:ph idx="1"/>
          </p:nvPr>
        </p:nvSpPr>
        <p:spPr>
          <a:xfrm>
            <a:off x="264803" y="1537540"/>
            <a:ext cx="11662393" cy="6146800"/>
          </a:xfrm>
        </p:spPr>
        <p:txBody>
          <a:bodyPr/>
          <a:lstStyle/>
          <a:p>
            <a:r>
              <a:rPr lang="tr-TR" altLang="en-US" sz="3200" dirty="0"/>
              <a:t>Tekel (</a:t>
            </a:r>
            <a:r>
              <a:rPr lang="tr-TR" altLang="en-US" sz="3200" dirty="0" err="1"/>
              <a:t>Monopoly</a:t>
            </a:r>
            <a:r>
              <a:rPr lang="tr-TR" altLang="en-US" sz="3200" dirty="0"/>
              <a:t>)</a:t>
            </a:r>
          </a:p>
          <a:p>
            <a:pPr lvl="1"/>
            <a:r>
              <a:rPr lang="tr-TR" altLang="en-US" sz="2800" dirty="0"/>
              <a:t>Yakın ikamesi olmayan mal satan tek bir satıcı vardır.</a:t>
            </a:r>
          </a:p>
          <a:p>
            <a:pPr lvl="1"/>
            <a:r>
              <a:rPr lang="tr-TR" altLang="en-US" sz="2800" dirty="0"/>
              <a:t>Yeni firmaların piyasaya girmesini engeller.</a:t>
            </a:r>
          </a:p>
          <a:p>
            <a:pPr lvl="1"/>
            <a:r>
              <a:rPr lang="tr-TR" altLang="en-US" sz="2800" dirty="0"/>
              <a:t>Bir mal ya da hizmet için fiyat belirleme gücüne sahiptir.</a:t>
            </a:r>
          </a:p>
          <a:p>
            <a:r>
              <a:rPr lang="tr-TR" altLang="en-US" sz="3200" dirty="0"/>
              <a:t>Tekeller nasıl devamlılık gösterirler?</a:t>
            </a:r>
          </a:p>
          <a:p>
            <a:pPr lvl="1"/>
            <a:r>
              <a:rPr lang="tr-TR" altLang="en-US" sz="2800" dirty="0"/>
              <a:t>Tam rekabetçi piyasada serbest/ücretsiz/kolay giriş ve çıkış ile neler olduğunu hatırlayın.</a:t>
            </a:r>
          </a:p>
          <a:p>
            <a:r>
              <a:rPr lang="tr-TR" altLang="en-US" sz="3200" dirty="0"/>
              <a:t>Giriş Engelleri (</a:t>
            </a:r>
            <a:r>
              <a:rPr lang="tr-TR" altLang="en-US" sz="3200" dirty="0" err="1"/>
              <a:t>Barriers</a:t>
            </a:r>
            <a:r>
              <a:rPr lang="tr-TR" altLang="en-US" sz="3200" dirty="0"/>
              <a:t> </a:t>
            </a:r>
            <a:r>
              <a:rPr lang="tr-TR" altLang="en-US" sz="3200" dirty="0" err="1"/>
              <a:t>to</a:t>
            </a:r>
            <a:r>
              <a:rPr lang="tr-TR" altLang="en-US" sz="3200" dirty="0"/>
              <a:t> </a:t>
            </a:r>
            <a:r>
              <a:rPr lang="tr-TR" altLang="en-US" sz="3200" dirty="0" err="1"/>
              <a:t>Entry</a:t>
            </a:r>
            <a:r>
              <a:rPr lang="tr-TR" altLang="en-US" sz="3200" dirty="0"/>
              <a:t>)</a:t>
            </a:r>
          </a:p>
          <a:p>
            <a:pPr lvl="1"/>
            <a:r>
              <a:rPr lang="tr-TR" altLang="en-US" sz="2800" dirty="0"/>
              <a:t>Yeni firmaların piyasaya girmesini zorlaştıran kısıtlardır.</a:t>
            </a:r>
          </a:p>
          <a:p>
            <a:pPr lvl="1"/>
            <a:r>
              <a:rPr lang="tr-TR" altLang="en-US" sz="2800" dirty="0"/>
              <a:t>Bir çok tekelin uzun-dönemde ekonomik kar elde etmesine neden olur.</a:t>
            </a:r>
          </a:p>
        </p:txBody>
      </p:sp>
    </p:spTree>
    <p:extLst>
      <p:ext uri="{BB962C8B-B14F-4D97-AF65-F5344CB8AC3E}">
        <p14:creationId xmlns:p14="http://schemas.microsoft.com/office/powerpoint/2010/main" val="8602976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8195">
                                            <p:txEl>
                                              <p:pRg st="1" end="1"/>
                                            </p:txEl>
                                          </p:spTgt>
                                        </p:tgtEl>
                                        <p:attrNameLst>
                                          <p:attrName>style.visibility</p:attrName>
                                        </p:attrNameLst>
                                      </p:cBhvr>
                                      <p:to>
                                        <p:strVal val="visible"/>
                                      </p:to>
                                    </p:set>
                                    <p:animEffect transition="in" filter="barn(inVertical)">
                                      <p:cBhvr>
                                        <p:cTn id="7" dur="500"/>
                                        <p:tgtEl>
                                          <p:spTgt spid="81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8195">
                                            <p:txEl>
                                              <p:pRg st="2" end="2"/>
                                            </p:txEl>
                                          </p:spTgt>
                                        </p:tgtEl>
                                        <p:attrNameLst>
                                          <p:attrName>style.visibility</p:attrName>
                                        </p:attrNameLst>
                                      </p:cBhvr>
                                      <p:to>
                                        <p:strVal val="visible"/>
                                      </p:to>
                                    </p:set>
                                    <p:animEffect transition="in" filter="barn(inVertical)">
                                      <p:cBhvr>
                                        <p:cTn id="12" dur="500"/>
                                        <p:tgtEl>
                                          <p:spTgt spid="819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8195">
                                            <p:txEl>
                                              <p:pRg st="3" end="3"/>
                                            </p:txEl>
                                          </p:spTgt>
                                        </p:tgtEl>
                                        <p:attrNameLst>
                                          <p:attrName>style.visibility</p:attrName>
                                        </p:attrNameLst>
                                      </p:cBhvr>
                                      <p:to>
                                        <p:strVal val="visible"/>
                                      </p:to>
                                    </p:set>
                                    <p:animEffect transition="in" filter="barn(inVertical)">
                                      <p:cBhvr>
                                        <p:cTn id="17" dur="500"/>
                                        <p:tgtEl>
                                          <p:spTgt spid="8195">
                                            <p:txEl>
                                              <p:pRg st="3" end="3"/>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21" fill="hold" nodeType="clickEffect">
                                  <p:stCondLst>
                                    <p:cond delay="0"/>
                                  </p:stCondLst>
                                  <p:childTnLst>
                                    <p:set>
                                      <p:cBhvr>
                                        <p:cTn id="21" dur="1" fill="hold">
                                          <p:stCondLst>
                                            <p:cond delay="0"/>
                                          </p:stCondLst>
                                        </p:cTn>
                                        <p:tgtEl>
                                          <p:spTgt spid="8195">
                                            <p:txEl>
                                              <p:pRg st="5" end="5"/>
                                            </p:txEl>
                                          </p:spTgt>
                                        </p:tgtEl>
                                        <p:attrNameLst>
                                          <p:attrName>style.visibility</p:attrName>
                                        </p:attrNameLst>
                                      </p:cBhvr>
                                      <p:to>
                                        <p:strVal val="visible"/>
                                      </p:to>
                                    </p:set>
                                    <p:animEffect transition="in" filter="barn(inVertical)">
                                      <p:cBhvr>
                                        <p:cTn id="22" dur="500"/>
                                        <p:tgtEl>
                                          <p:spTgt spid="8195">
                                            <p:txEl>
                                              <p:pRg st="5" end="5"/>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21" fill="hold" nodeType="clickEffect">
                                  <p:stCondLst>
                                    <p:cond delay="0"/>
                                  </p:stCondLst>
                                  <p:childTnLst>
                                    <p:set>
                                      <p:cBhvr>
                                        <p:cTn id="26" dur="1" fill="hold">
                                          <p:stCondLst>
                                            <p:cond delay="0"/>
                                          </p:stCondLst>
                                        </p:cTn>
                                        <p:tgtEl>
                                          <p:spTgt spid="8195">
                                            <p:txEl>
                                              <p:pRg st="7" end="7"/>
                                            </p:txEl>
                                          </p:spTgt>
                                        </p:tgtEl>
                                        <p:attrNameLst>
                                          <p:attrName>style.visibility</p:attrName>
                                        </p:attrNameLst>
                                      </p:cBhvr>
                                      <p:to>
                                        <p:strVal val="visible"/>
                                      </p:to>
                                    </p:set>
                                    <p:animEffect transition="in" filter="barn(inVertical)">
                                      <p:cBhvr>
                                        <p:cTn id="27" dur="500"/>
                                        <p:tgtEl>
                                          <p:spTgt spid="8195">
                                            <p:txEl>
                                              <p:pRg st="7" end="7"/>
                                            </p:txEl>
                                          </p:spTgt>
                                        </p:tgtEl>
                                      </p:cBhvr>
                                    </p:animEffect>
                                  </p:childTnLst>
                                </p:cTn>
                              </p:par>
                              <p:par>
                                <p:cTn id="28" presetID="16" presetClass="entr" presetSubtype="21" fill="hold" nodeType="withEffect">
                                  <p:stCondLst>
                                    <p:cond delay="0"/>
                                  </p:stCondLst>
                                  <p:childTnLst>
                                    <p:set>
                                      <p:cBhvr>
                                        <p:cTn id="29" dur="1" fill="hold">
                                          <p:stCondLst>
                                            <p:cond delay="0"/>
                                          </p:stCondLst>
                                        </p:cTn>
                                        <p:tgtEl>
                                          <p:spTgt spid="8195">
                                            <p:txEl>
                                              <p:pRg st="8" end="8"/>
                                            </p:txEl>
                                          </p:spTgt>
                                        </p:tgtEl>
                                        <p:attrNameLst>
                                          <p:attrName>style.visibility</p:attrName>
                                        </p:attrNameLst>
                                      </p:cBhvr>
                                      <p:to>
                                        <p:strVal val="visible"/>
                                      </p:to>
                                    </p:set>
                                    <p:animEffect transition="in" filter="barn(inVertical)">
                                      <p:cBhvr>
                                        <p:cTn id="30" dur="500"/>
                                        <p:tgtEl>
                                          <p:spTgt spid="819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6244908" y="180466"/>
            <a:ext cx="5357812" cy="944628"/>
          </a:xfrm>
        </p:spPr>
        <p:txBody>
          <a:bodyPr/>
          <a:lstStyle/>
          <a:p>
            <a:r>
              <a:rPr lang="tr-TR" sz="3600" b="1" dirty="0"/>
              <a:t>Google Tekel mi?</a:t>
            </a:r>
            <a:br>
              <a:rPr lang="tr-TR" sz="3600" b="1" dirty="0"/>
            </a:br>
            <a:r>
              <a:rPr lang="tr-TR" sz="3600" b="1" dirty="0"/>
              <a:t>Microsoft tekel mi?</a:t>
            </a:r>
          </a:p>
        </p:txBody>
      </p:sp>
      <p:pic>
        <p:nvPicPr>
          <p:cNvPr id="2" name="Picture 1" descr="An infographic titled Is Google a Monopoly? Did you mean: A historical perspective. Google’s search market share topped 66 percent in September. While there seems to be room for competition, monopolies are not all about market share. The government fled and anti-trust suits against United States Steel when they had 67 percent of the market. Could it happen to google? Google’s tentacles tap into sizable market share of many different products and services, and breaks down into Search, Maps, YouTube, Android, Gmail, and Chrome. Google search is supposed to provide the best and unbiased results. The problem is that is has to make decisions about ranking its own products versus competitors. Search for “email” and Gmail is ranked first despite being the third largest service. The largest, Yahoo! Mail, is second, and Google’s rival, Microsoft, is fourth. Google displays a Google Map in 1 in 13 search results. MapQuest or Yahoo! Maps appear in none. YouTube and Google video enjoy higher rankings for queries with the term “video” than competitors. So what happens? We don’t know yet. Several smaller competitors have filed anti-competitive complaints against Google. Ironically some of those complaints are supported by Microsoft, Texas Attorney General, Gregg Abbot is investigating anti-trust allegations against Google. Whether or not the government considers Google a monopoly is a nuanced affair. To look into the future, it’s often best to look at the past for insights."/>
          <p:cNvPicPr>
            <a:picLocks noChangeAspect="1"/>
          </p:cNvPicPr>
          <p:nvPr/>
        </p:nvPicPr>
        <p:blipFill rotWithShape="1">
          <a:blip r:embed="rId3">
            <a:extLst>
              <a:ext uri="{28A0092B-C50C-407E-A947-70E740481C1C}">
                <a14:useLocalDpi xmlns:a14="http://schemas.microsoft.com/office/drawing/2010/main" val="0"/>
              </a:ext>
            </a:extLst>
          </a:blip>
          <a:srcRect l="-632" t="1" r="241" b="80393"/>
          <a:stretch/>
        </p:blipFill>
        <p:spPr>
          <a:xfrm>
            <a:off x="1640959" y="353947"/>
            <a:ext cx="4401879" cy="6145618"/>
          </a:xfrm>
          <a:prstGeom prst="rect">
            <a:avLst/>
          </a:prstGeom>
        </p:spPr>
      </p:pic>
      <p:pic>
        <p:nvPicPr>
          <p:cNvPr id="3" name="Picture 2" descr="An infographic about Google titled: What about Microsoft? Windows has long enjoyed being the operating system of over 90 percent of personal computers. For this platform, it was easier to bundle and push internet explorer into the 75 percent range in 1998. Browser competitors like Netscape and Opera had a problem with this. The US department of Justice along with 30 states filed an anti-trust suit against Microsoft in May of 1998.The plaintiffs won and Microsoft was ordered to split up into two units, one for the OS and the other for everything else. The ruling was overturned in appeal and the D O J stopped trying to break up Microsoft. In 2001, a settlement was reached and Microsoft agreed to share its API’s with third parties. Nine states did not agree to the settlement as they though it didn’t go far enough. So what happened? Microsoft continued to bundle their OS and browser, pushing IE’s market share to 95 percent in 2003. Innovative competitors like Firefox have whittle that down to 49 percent but Windows still enjoys a market share north of 90 percent. While Microsoft’s share price peaked in 1999, it’s still a dominant company with a 200 plus billion-dollar market cap. Question: Should Google be able to promote their products at the top spot to dominate broad categories like maps and videos?"/>
          <p:cNvPicPr>
            <a:picLocks noChangeAspect="1"/>
          </p:cNvPicPr>
          <p:nvPr/>
        </p:nvPicPr>
        <p:blipFill rotWithShape="1">
          <a:blip r:embed="rId3">
            <a:extLst>
              <a:ext uri="{28A0092B-C50C-407E-A947-70E740481C1C}">
                <a14:useLocalDpi xmlns:a14="http://schemas.microsoft.com/office/drawing/2010/main" val="0"/>
              </a:ext>
            </a:extLst>
          </a:blip>
          <a:srcRect l="432" t="20310" r="927" b="61860"/>
          <a:stretch/>
        </p:blipFill>
        <p:spPr>
          <a:xfrm>
            <a:off x="6266122" y="1167102"/>
            <a:ext cx="4237766" cy="5475767"/>
          </a:xfrm>
          <a:prstGeom prst="rect">
            <a:avLst/>
          </a:prstGeom>
        </p:spPr>
      </p:pic>
    </p:spTree>
    <p:extLst>
      <p:ext uri="{BB962C8B-B14F-4D97-AF65-F5344CB8AC3E}">
        <p14:creationId xmlns:p14="http://schemas.microsoft.com/office/powerpoint/2010/main" val="1473015271"/>
      </p:ext>
    </p:extLst>
  </p:cSld>
  <p:clrMapOvr>
    <a:masterClrMapping/>
  </p:clrMapOvr>
</p:sld>
</file>

<file path=ppt/theme/theme1.xml><?xml version="1.0" encoding="utf-8"?>
<a:theme xmlns:a="http://schemas.openxmlformats.org/drawingml/2006/main" name="3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1_Office Theme">
  <a:themeElements>
    <a:clrScheme name="Custom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60E6FF"/>
      </a:hlink>
      <a:folHlink>
        <a:srgbClr val="91EE1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4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7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6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8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9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10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6291</TotalTime>
  <Words>2867</Words>
  <Application>Microsoft Macintosh PowerPoint</Application>
  <PresentationFormat>Widescreen</PresentationFormat>
  <Paragraphs>560</Paragraphs>
  <Slides>56</Slides>
  <Notes>56</Notes>
  <HiddenSlides>0</HiddenSlides>
  <MMClips>0</MMClips>
  <ScaleCrop>false</ScaleCrop>
  <HeadingPairs>
    <vt:vector size="6" baseType="variant">
      <vt:variant>
        <vt:lpstr>Fonts Used</vt:lpstr>
      </vt:variant>
      <vt:variant>
        <vt:i4>4</vt:i4>
      </vt:variant>
      <vt:variant>
        <vt:lpstr>Theme</vt:lpstr>
      </vt:variant>
      <vt:variant>
        <vt:i4>10</vt:i4>
      </vt:variant>
      <vt:variant>
        <vt:lpstr>Slide Titles</vt:lpstr>
      </vt:variant>
      <vt:variant>
        <vt:i4>56</vt:i4>
      </vt:variant>
    </vt:vector>
  </HeadingPairs>
  <TitlesOfParts>
    <vt:vector size="70" baseType="lpstr">
      <vt:lpstr>Arial</vt:lpstr>
      <vt:lpstr>Calibri</vt:lpstr>
      <vt:lpstr>Cambria</vt:lpstr>
      <vt:lpstr>Helvetica Neue</vt:lpstr>
      <vt:lpstr>3_Office Theme</vt:lpstr>
      <vt:lpstr>5_Office Theme</vt:lpstr>
      <vt:lpstr>4_Office Theme</vt:lpstr>
      <vt:lpstr>7_Office Theme</vt:lpstr>
      <vt:lpstr>6_Office Theme</vt:lpstr>
      <vt:lpstr>8_Office Theme</vt:lpstr>
      <vt:lpstr>Office Theme</vt:lpstr>
      <vt:lpstr>9_Office Theme</vt:lpstr>
      <vt:lpstr>10_Office Theme</vt:lpstr>
      <vt:lpstr>1_Office Theme</vt:lpstr>
      <vt:lpstr>Ekonomi I</vt:lpstr>
      <vt:lpstr>Hafta #8 Konu Başlıkları</vt:lpstr>
      <vt:lpstr>Uzun-Dönem Maliyetleri</vt:lpstr>
      <vt:lpstr>Uzun-Dönem Maliyetleri</vt:lpstr>
      <vt:lpstr>Uzun-Dönem Maliyetleri</vt:lpstr>
      <vt:lpstr>KD ve UD Maliyet Karşılaştırması</vt:lpstr>
      <vt:lpstr>Daha Önce</vt:lpstr>
      <vt:lpstr>Tekelin Tanımı</vt:lpstr>
      <vt:lpstr>Google Tekel mi? Microsoft tekel mi?</vt:lpstr>
      <vt:lpstr>AT&amp;T Tekel mi? US Steel Tekel mi?</vt:lpstr>
      <vt:lpstr>Standard Oil Tekel mi?</vt:lpstr>
      <vt:lpstr>Ekonomi: Forrest Gump</vt:lpstr>
      <vt:lpstr>Doğal Giriş Engelleri</vt:lpstr>
      <vt:lpstr>Doğal Giriş Engelleri</vt:lpstr>
      <vt:lpstr>Hükümetin Yarattığı Engeller</vt:lpstr>
      <vt:lpstr>Tekelin Ölümü</vt:lpstr>
      <vt:lpstr>Tekelin Fiyat ve Çıktı Kararı</vt:lpstr>
      <vt:lpstr>PowerPoint Presentation</vt:lpstr>
      <vt:lpstr>Talep Eğrilerinin Karşılaştırılması</vt:lpstr>
      <vt:lpstr>Tekel için Kar Maksimizasyon Kuralı</vt:lpstr>
      <vt:lpstr>Tekel için Marjinal Hasılat</vt:lpstr>
      <vt:lpstr>Tekel için Marjinal Hasılat</vt:lpstr>
      <vt:lpstr>Tekel için MR ve Talep</vt:lpstr>
      <vt:lpstr>Üretim Miktarına Karar Vermek</vt:lpstr>
      <vt:lpstr>Tekelci Firmanın Karı</vt:lpstr>
      <vt:lpstr>PowerPoint Presentation</vt:lpstr>
      <vt:lpstr>Sınıf Aktivitesi: Düşün-Eşleş-Paylaş</vt:lpstr>
      <vt:lpstr>Sınıf Aktivitesi: Düşün-Eşleş-Paylaş</vt:lpstr>
      <vt:lpstr>Sınıf Aktivitesi: Düşün-Eşleş-Paylaş</vt:lpstr>
      <vt:lpstr>Sınıf Aktivitesi: Düşün-Eşleş-Paylaş</vt:lpstr>
      <vt:lpstr>Tekelci Firma: Talep, Marjinal Hasılat ve Esneklik</vt:lpstr>
      <vt:lpstr>Tam Rekabetçi vs. Tekelci Piyasa</vt:lpstr>
      <vt:lpstr>Tekelle İlgili Sorunlar</vt:lpstr>
      <vt:lpstr>Tekelle İlgili Sorunlar</vt:lpstr>
      <vt:lpstr>Tam Rekabetçi vs. Tekelci Piyasa</vt:lpstr>
      <vt:lpstr>Tekel Piyasasında Kayıp</vt:lpstr>
      <vt:lpstr>Tekel Piyasasında Kayıp</vt:lpstr>
      <vt:lpstr>PowerPoint Presentation</vt:lpstr>
      <vt:lpstr>PowerPoint Presentation</vt:lpstr>
      <vt:lpstr>Tam Rekabetçi vs. Tekelci Piyasa</vt:lpstr>
      <vt:lpstr>Ekonomi: One-Man Band</vt:lpstr>
      <vt:lpstr>Tekel Probleminin Çözümü</vt:lpstr>
      <vt:lpstr>Tekel Probleminin Çözümü</vt:lpstr>
      <vt:lpstr>Tekelin Probleminin Çözümü</vt:lpstr>
      <vt:lpstr>Doğal Tekelin Regüle Edildiği Çözüm</vt:lpstr>
      <vt:lpstr>Marjinal Maliyet Fiyatlaması</vt:lpstr>
      <vt:lpstr>Hükümet Başarısızlığı</vt:lpstr>
      <vt:lpstr>Ekonomi: Seinfeld</vt:lpstr>
      <vt:lpstr>Sonuç</vt:lpstr>
      <vt:lpstr>Özet</vt:lpstr>
      <vt:lpstr>Özet</vt:lpstr>
      <vt:lpstr>Örnek Sorular</vt:lpstr>
      <vt:lpstr>Örnek Sorular</vt:lpstr>
      <vt:lpstr>Örnek Sorular</vt:lpstr>
      <vt:lpstr>Örnek Sorular</vt:lpstr>
      <vt:lpstr>Kaynaklar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of Economics EC 205 – Sections 202 and 206</dc:title>
  <dc:creator>Omer Kara</dc:creator>
  <cp:lastModifiedBy>Omer Kara</cp:lastModifiedBy>
  <cp:revision>471</cp:revision>
  <dcterms:created xsi:type="dcterms:W3CDTF">2014-08-10T22:38:12Z</dcterms:created>
  <dcterms:modified xsi:type="dcterms:W3CDTF">2020-12-21T13:00:04Z</dcterms:modified>
</cp:coreProperties>
</file>

<file path=docProps/thumbnail.jpeg>
</file>